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6" r:id="rId3"/>
    <p:sldId id="285" r:id="rId4"/>
    <p:sldId id="287" r:id="rId5"/>
    <p:sldId id="257" r:id="rId6"/>
    <p:sldId id="260" r:id="rId7"/>
    <p:sldId id="259" r:id="rId8"/>
    <p:sldId id="261" r:id="rId9"/>
    <p:sldId id="262" r:id="rId10"/>
    <p:sldId id="265" r:id="rId11"/>
    <p:sldId id="288" r:id="rId12"/>
    <p:sldId id="263" r:id="rId13"/>
    <p:sldId id="269" r:id="rId14"/>
    <p:sldId id="267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4" r:id="rId27"/>
    <p:sldId id="289" r:id="rId28"/>
  </p:sldIdLst>
  <p:sldSz cx="14630400" cy="8229600"/>
  <p:notesSz cx="8229600" cy="14630400"/>
  <p:embeddedFontLst>
    <p:embeddedFont>
      <p:font typeface="Montserrat" pitchFamily="2" charset="0"/>
      <p:regular r:id="rId30"/>
      <p:bold r:id="rId31"/>
      <p:italic r:id="rId32"/>
      <p:boldItalic r:id="rId33"/>
    </p:embeddedFont>
    <p:embeddedFont>
      <p:font typeface="Source Sans Pro" panose="020B0503030403020204" pitchFamily="34" charset="0"/>
      <p:regular r:id="rId34"/>
      <p:bold r:id="rId35"/>
      <p:italic r:id="rId36"/>
      <p:boldItalic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DD6"/>
    <a:srgbClr val="212121"/>
    <a:srgbClr val="D6DCE5"/>
    <a:srgbClr val="97DEFF"/>
    <a:srgbClr val="97B9FF"/>
    <a:srgbClr val="9C97FF"/>
    <a:srgbClr val="AEB4F1"/>
    <a:srgbClr val="63A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56"/>
    <p:restoredTop sz="95245"/>
  </p:normalViewPr>
  <p:slideViewPr>
    <p:cSldViewPr snapToGrid="0" snapToObjects="1">
      <p:cViewPr>
        <p:scale>
          <a:sx n="78" d="100"/>
          <a:sy n="78" d="100"/>
        </p:scale>
        <p:origin x="163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956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905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54B2A0-E071-013E-6617-86A6FDB92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80174C-D3C9-26F1-914D-C92D1BF5D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8DA21C-E45D-3C66-0D46-8C5556C08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0336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ADC6F9-4D7D-CBDD-CE7D-020AB4E36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30DAE1-05F1-CAF0-19DD-D0598FC67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40191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E5229F-2AD4-5891-2B01-48F7EB541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93E29E-DC7B-0077-223E-C755DBCC6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665975-75D8-48BC-E7F4-744293BC1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7A2D68-9B34-62D4-4D62-71B9E1A10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5" name="Рисунок 4" descr="Изображение выглядит как сфера, дуршлаг, кухонные принадлежности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5D56A1D2-3B88-6453-9278-384770EBA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449" t="8430" r="25707" b="8332"/>
          <a:stretch/>
        </p:blipFill>
        <p:spPr>
          <a:xfrm>
            <a:off x="0" y="1763486"/>
            <a:ext cx="4572000" cy="49965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CE2226-FDA2-FD8B-196B-8D2541B675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188" y="2693772"/>
            <a:ext cx="3447123" cy="31349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pic>
        <p:nvPicPr>
          <p:cNvPr id="4" name="Рисунок 3" descr="Изображение выглядит как сфера, дуршлаг, кухонные принадлежности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A8BFC26A-EEE2-C343-BA18-8E2B90431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23850" r="38916"/>
          <a:stretch/>
        </p:blipFill>
        <p:spPr>
          <a:xfrm rot="16200000">
            <a:off x="-1187823" y="605632"/>
            <a:ext cx="6371823" cy="4468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2E8D0F-54FF-26B8-4E43-71351D096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86192" y="6923315"/>
            <a:ext cx="1205988" cy="1096758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рифт, снимок экрана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DFC9336-9EC8-4432-23C6-6A9B2A1443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216276" y="6713788"/>
            <a:ext cx="295014" cy="306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F41AF7-D93E-9B18-9AD7-7E758D27CD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85A7F9-F057-B2E4-02CE-C7F4EF65E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1D27B1-CF23-A559-59FB-4CD5FCC6D6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E1D113-B3CB-F34D-B19B-1F14AA7BF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37C5F1-0A4D-9991-026E-4BB1B5ECDB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3D66C1-3D72-303D-A85D-183AD97D1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B77760-B6C9-B20C-788D-28BBB0105F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3B944B-0195-9A07-B291-0153C3EC56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B038BD-B9ED-E3A1-5C88-49BBB454BE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07B1DB-C1D4-7BE2-B63B-343B0C57A7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pic>
        <p:nvPicPr>
          <p:cNvPr id="5" name="Рисунок 4" descr="Изображение выглядит как черный, Черно-белая фотография, черно-бел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CB54BAD3-C55C-59F8-1398-E7BF9040C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7784525">
            <a:off x="-3164340" y="4083741"/>
            <a:ext cx="13079350" cy="7357133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рно-белая фотография, черно-белый, Предметная фотография, монохромный&#10;&#10;Автоматически созданное описание">
            <a:extLst>
              <a:ext uri="{FF2B5EF4-FFF2-40B4-BE49-F238E27FC236}">
                <a16:creationId xmlns:a16="http://schemas.microsoft.com/office/drawing/2014/main" id="{9199312A-2B43-C6EB-796B-F9EEF7A3EA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0028" y="-852097"/>
            <a:ext cx="6237540" cy="35060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031189-3868-38EE-7C90-809189E982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639368" y="381926"/>
            <a:ext cx="1509465" cy="1372749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рифт, снимок экрана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F8A70CC-4DEC-6671-9741-B2A36A02AB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037931" y="220336"/>
            <a:ext cx="295014" cy="306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B880B1-D8AE-58D4-6762-FC74CA8556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71F7CC-627A-E3F7-49AB-09BD6A757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pic>
        <p:nvPicPr>
          <p:cNvPr id="4" name="Рисунок 3" descr="Изображение выглядит как черно-белый, черный, темнота, монохромный&#10;&#10;Автоматически созданное описание">
            <a:extLst>
              <a:ext uri="{FF2B5EF4-FFF2-40B4-BE49-F238E27FC236}">
                <a16:creationId xmlns:a16="http://schemas.microsoft.com/office/drawing/2014/main" id="{292CB862-6DFE-4537-FE46-3EFFD8D69F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l="24099" r="26186"/>
          <a:stretch/>
        </p:blipFill>
        <p:spPr>
          <a:xfrm rot="16200000">
            <a:off x="945417" y="898349"/>
            <a:ext cx="5164791" cy="5843655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рно-белая фотография, черно-белый, Предметная фотография, монохромный&#10;&#10;Автоматически созданное описание">
            <a:extLst>
              <a:ext uri="{FF2B5EF4-FFF2-40B4-BE49-F238E27FC236}">
                <a16:creationId xmlns:a16="http://schemas.microsoft.com/office/drawing/2014/main" id="{F85488EF-DB68-B7FA-8871-3DA42ABB3B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6304" y="-264005"/>
            <a:ext cx="4245478" cy="23863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8DAA2C-67A1-8A32-6AA2-108749D40D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639368" y="381926"/>
            <a:ext cx="1509465" cy="1372749"/>
          </a:xfrm>
          <a:prstGeom prst="rect">
            <a:avLst/>
          </a:prstGeom>
        </p:spPr>
      </p:pic>
      <p:pic>
        <p:nvPicPr>
          <p:cNvPr id="7" name="Рисунок 6" descr="Изображение выглядит как Шрифт, снимок экрана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4576753-89EF-35B0-6106-CA4F070DA1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037931" y="220336"/>
            <a:ext cx="295014" cy="306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  <p:pic>
        <p:nvPicPr>
          <p:cNvPr id="5" name="Рисунок 4" descr="Изображение выглядит как черный, Черно-белая фотография, черно-бел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586C4D08-5D4C-B6FE-AC97-65F62221A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7784525">
            <a:off x="6019130" y="-751329"/>
            <a:ext cx="12172918" cy="6847265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рно-белая фотография, черно-белый, Предметная фотография, монохромный&#10;&#10;Автоматически созданное описание">
            <a:extLst>
              <a:ext uri="{FF2B5EF4-FFF2-40B4-BE49-F238E27FC236}">
                <a16:creationId xmlns:a16="http://schemas.microsoft.com/office/drawing/2014/main" id="{67EEA628-EF42-FEF0-3584-A93636B2AE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15222849">
            <a:off x="464017" y="978292"/>
            <a:ext cx="1635283" cy="919179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рно-белая фотография, черно-белый, Предметная фотография, монохромный&#10;&#10;Автоматически созданное описание">
            <a:extLst>
              <a:ext uri="{FF2B5EF4-FFF2-40B4-BE49-F238E27FC236}">
                <a16:creationId xmlns:a16="http://schemas.microsoft.com/office/drawing/2014/main" id="{1E785FA1-147A-AE9B-AC83-D2434E0682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14294569">
            <a:off x="1551758" y="3930141"/>
            <a:ext cx="4021459" cy="2260429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рно-белая фотография, черно-белый, Предметная фотография, монохромный&#10;&#10;Автоматически созданное описание">
            <a:extLst>
              <a:ext uri="{FF2B5EF4-FFF2-40B4-BE49-F238E27FC236}">
                <a16:creationId xmlns:a16="http://schemas.microsoft.com/office/drawing/2014/main" id="{57911A0A-33ED-F09E-A7D3-6190CB358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 rot="13597659">
            <a:off x="5008571" y="4491401"/>
            <a:ext cx="6472646" cy="36382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487389-B34C-9216-6CAC-50886CEABA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31109" y="1237667"/>
            <a:ext cx="3467845" cy="31537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pic>
        <p:nvPicPr>
          <p:cNvPr id="4" name="Рисунок 3" descr="Изображение выглядит как сфера, дуршлаг, кухонные принадлежности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74FA2166-BE75-8AF7-B505-A57DC35AB4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23850" r="38916"/>
          <a:stretch/>
        </p:blipFill>
        <p:spPr>
          <a:xfrm rot="16200000">
            <a:off x="-1350383" y="504032"/>
            <a:ext cx="6371823" cy="4468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393DC2-E39E-79BC-BC32-2CD686555F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86192" y="6923315"/>
            <a:ext cx="1205988" cy="1096758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рифт, снимок экрана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0FDE1C5-C91B-E7C9-2521-AE6B8BF836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216276" y="6713788"/>
            <a:ext cx="295014" cy="306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61C94A-DEA1-18B5-5F7D-20E8AA356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рно-белый, черный, темнота, монохромный&#10;&#10;Автоматически созданное описание">
            <a:extLst>
              <a:ext uri="{FF2B5EF4-FFF2-40B4-BE49-F238E27FC236}">
                <a16:creationId xmlns:a16="http://schemas.microsoft.com/office/drawing/2014/main" id="{27DE8ED9-5998-B91D-C0D0-919EAC2DC8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rcRect l="24099" r="26186"/>
          <a:stretch/>
        </p:blipFill>
        <p:spPr>
          <a:xfrm rot="14545312">
            <a:off x="10739657" y="4296955"/>
            <a:ext cx="5164791" cy="5843655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рифт, снимок экрана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0E8FB09-0B17-4CCB-FD38-9AEC88C41D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0940" y="7730264"/>
            <a:ext cx="295014" cy="306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4C0DF9-943E-5C2B-B7DA-6619D66033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103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0B248C-890E-9295-6B1D-85A71049DD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08" y="6594204"/>
            <a:ext cx="1373567" cy="124916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9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Шрифт, снимок экрана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7B8A899-F312-1D90-8511-A39098E0A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0985" y="307501"/>
            <a:ext cx="845283" cy="87738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1293852"/>
            <a:ext cx="10623853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600" b="1" dirty="0">
                <a:solidFill>
                  <a:srgbClr val="73FDD6"/>
                </a:solidFill>
                <a:latin typeface="Montserrat" pitchFamily="2" charset="0"/>
                <a:ea typeface="Montserrat Bold" pitchFamily="34" charset="-122"/>
              </a:rPr>
              <a:t>Г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ОТОВНОСТ</a:t>
            </a:r>
            <a:r>
              <a:rPr lang="ru-RU" sz="3600" b="1" dirty="0">
                <a:solidFill>
                  <a:srgbClr val="73FDD6"/>
                </a:solidFill>
                <a:latin typeface="Montserrat" pitchFamily="2" charset="0"/>
                <a:ea typeface="Montserrat Bold" pitchFamily="34" charset="-122"/>
              </a:rPr>
              <a:t>Ь</a:t>
            </a:r>
            <a:r>
              <a:rPr lang="en-US" sz="3600" b="1" dirty="0">
                <a:solidFill>
                  <a:srgbClr val="73FDD6"/>
                </a:solidFill>
                <a:latin typeface="Montserrat" pitchFamily="2" charset="0"/>
                <a:ea typeface="Montserrat Bold" pitchFamily="34" charset="-122"/>
              </a:rPr>
              <a:t> В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РАЧЕЙ </a:t>
            </a:r>
            <a:endParaRPr lang="ru-RU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  <a:p>
            <a:pPr marL="0" indent="0" algn="l">
              <a:buNone/>
            </a:pP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К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ИСПОЛЬЗОВАНИЮ </a:t>
            </a:r>
            <a:endParaRPr lang="ru-RU" sz="3600" b="1" dirty="0">
              <a:solidFill>
                <a:srgbClr val="73FDD6"/>
              </a:solidFill>
              <a:ea typeface="Montserrat Bold" pitchFamily="34" charset="-122"/>
            </a:endParaRPr>
          </a:p>
          <a:p>
            <a:pPr marL="0" indent="0" algn="l"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AI-ПОМОЩНИКОВ</a:t>
            </a:r>
            <a:r>
              <a:rPr lang="ru-RU" sz="3600" b="1" dirty="0">
                <a:solidFill>
                  <a:srgbClr val="73FDD6"/>
                </a:solidFill>
                <a:ea typeface="Montserrat Bold" pitchFamily="34" charset="-122"/>
              </a:rPr>
              <a:t> </a:t>
            </a:r>
          </a:p>
          <a:p>
            <a:pPr marL="0" indent="0" algn="l">
              <a:buNone/>
            </a:pPr>
            <a:r>
              <a:rPr lang="ru-RU" sz="3600" b="1" dirty="0">
                <a:solidFill>
                  <a:srgbClr val="73FDD6"/>
                </a:solidFill>
                <a:latin typeface="Montserrat" pitchFamily="2" charset="0"/>
                <a:ea typeface="Montserrat Bold" pitchFamily="34" charset="-122"/>
              </a:rPr>
              <a:t>В РАБОТЕ С КОНТЕНТОМ</a:t>
            </a:r>
          </a:p>
          <a:p>
            <a:pPr marL="0" indent="0" algn="l">
              <a:buNone/>
            </a:pPr>
            <a:r>
              <a:rPr lang="ru-RU" sz="3600" b="1" dirty="0">
                <a:solidFill>
                  <a:srgbClr val="73FDD6"/>
                </a:solidFill>
                <a:latin typeface="Montserrat" pitchFamily="2" charset="0"/>
                <a:ea typeface="Montserrat Bold" pitchFamily="34" charset="-122"/>
              </a:rPr>
              <a:t>и не только…</a:t>
            </a:r>
            <a:endParaRPr lang="en-US" sz="3600" b="1" dirty="0">
              <a:solidFill>
                <a:srgbClr val="73FDD6"/>
              </a:solidFill>
              <a:latin typeface="Montserrat" pitchFamily="2" charset="0"/>
              <a:ea typeface="Montserrat Bold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89" y="7644407"/>
            <a:ext cx="7556421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17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Москва, Апрель 2025</a:t>
            </a:r>
            <a:r>
              <a:rPr lang="en-US" sz="17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555700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3C3838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E324FCED-49B9-BE49-BDDD-C82287CE3BCD}"/>
              </a:ext>
            </a:extLst>
          </p:cNvPr>
          <p:cNvSpPr/>
          <p:nvPr/>
        </p:nvSpPr>
        <p:spPr>
          <a:xfrm>
            <a:off x="793789" y="4627084"/>
            <a:ext cx="7556421" cy="1396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4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</a:rPr>
              <a:t>Итоги </a:t>
            </a:r>
            <a:r>
              <a:rPr lang="ru-RU" sz="24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исследования проведенного силами </a:t>
            </a:r>
            <a:r>
              <a:rPr lang="en-US" sz="24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RX CODE 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02389" y="589359"/>
            <a:ext cx="8020643" cy="2005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Связь между созданием контента и интересом к AI</a:t>
            </a:r>
            <a:endParaRPr lang="en-US" sz="3600" dirty="0">
              <a:solidFill>
                <a:srgbClr val="73FDD6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1012356" y="2947630"/>
            <a:ext cx="2794635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Активные</a:t>
            </a: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ru-RU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авторы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1012356" y="3410188"/>
            <a:ext cx="4201470" cy="684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Врачи, уже ведущие блоги, на 70% более склонны использовать AI для 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улучшения</a:t>
            </a:r>
            <a:r>
              <a:rPr lang="en-US" sz="16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своего контента.</a:t>
            </a:r>
            <a:endParaRPr lang="en-US" sz="1650" dirty="0"/>
          </a:p>
        </p:txBody>
      </p:sp>
      <p:sp>
        <p:nvSpPr>
          <p:cNvPr id="8" name="Text 3"/>
          <p:cNvSpPr/>
          <p:nvPr/>
        </p:nvSpPr>
        <p:spPr>
          <a:xfrm>
            <a:off x="5761289" y="2947630"/>
            <a:ext cx="3198257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Планирующие</a:t>
            </a:r>
            <a:r>
              <a:rPr lang="en-US" sz="21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начать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5761289" y="3410187"/>
            <a:ext cx="3940851" cy="684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Врачи, планирующие начать создавать контент, на 55% заинтересованы в использовании AI.</a:t>
            </a:r>
            <a:endParaRPr lang="en-US" sz="1600" dirty="0"/>
          </a:p>
        </p:txBody>
      </p:sp>
      <p:sp>
        <p:nvSpPr>
          <p:cNvPr id="11" name="Text 5"/>
          <p:cNvSpPr/>
          <p:nvPr/>
        </p:nvSpPr>
        <p:spPr>
          <a:xfrm>
            <a:off x="1012356" y="6017980"/>
            <a:ext cx="4914781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Не заинтересованные в </a:t>
            </a:r>
            <a:r>
              <a:rPr lang="ru-RU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создании контента</a:t>
            </a:r>
            <a:endParaRPr lang="en-US" sz="2400" dirty="0"/>
          </a:p>
        </p:txBody>
      </p:sp>
      <p:sp>
        <p:nvSpPr>
          <p:cNvPr id="12" name="Text 6"/>
          <p:cNvSpPr/>
          <p:nvPr/>
        </p:nvSpPr>
        <p:spPr>
          <a:xfrm>
            <a:off x="1012356" y="6480538"/>
            <a:ext cx="5413392" cy="684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Врачи, не планирующие вести блог, лишь на 15% заинтересованы в AI-технологиях.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6B499-9EEF-A600-9ED8-6A29E7CC8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09AD4471-87EA-599E-5288-E65A5FDC13E2}"/>
              </a:ext>
            </a:extLst>
          </p:cNvPr>
          <p:cNvSpPr/>
          <p:nvPr/>
        </p:nvSpPr>
        <p:spPr>
          <a:xfrm>
            <a:off x="701694" y="6315030"/>
            <a:ext cx="13676190" cy="1304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600" dirty="0">
                <a:solidFill>
                  <a:srgbClr val="73FDD6"/>
                </a:solidFill>
                <a:latin typeface="Montserrat" pitchFamily="2" charset="0"/>
                <a:ea typeface="Montserrat Bold" pitchFamily="34" charset="-122"/>
              </a:rPr>
              <a:t>Часть 1</a:t>
            </a:r>
          </a:p>
          <a:p>
            <a:pPr marL="0" indent="0" algn="l">
              <a:buNone/>
            </a:pPr>
            <a:r>
              <a:rPr lang="ru-RU" sz="3600" b="1" dirty="0">
                <a:solidFill>
                  <a:srgbClr val="73FDD6"/>
                </a:solidFill>
                <a:latin typeface="Montserrat" pitchFamily="2" charset="0"/>
                <a:ea typeface="Montserrat Bold" pitchFamily="34" charset="-122"/>
              </a:rPr>
              <a:t>ОТНОШЕНИЕ ВРАЧЕЙ К НЕЙРОСЕТЯМ</a:t>
            </a:r>
            <a:endParaRPr lang="en-US" sz="3600" b="1" dirty="0">
              <a:solidFill>
                <a:srgbClr val="73FDD6"/>
              </a:solidFill>
              <a:latin typeface="Montserrat" pitchFamily="2" charset="0"/>
              <a:ea typeface="Montserrat Bold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6112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1026" y="464344"/>
            <a:ext cx="10904339" cy="527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Готовность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оплачивать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endParaRPr lang="ru-RU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  <a:p>
            <a:pPr marL="0" indent="0" algn="l">
              <a:lnSpc>
                <a:spcPts val="4150"/>
              </a:lnSpc>
              <a:buNone/>
            </a:pP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подписку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на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нейросети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l="23355" t="11021" r="22526" b="12223"/>
          <a:stretch/>
        </p:blipFill>
        <p:spPr>
          <a:xfrm>
            <a:off x="1519713" y="2123606"/>
            <a:ext cx="5951701" cy="4601927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DC96BAC-F562-E444-5053-2250BBBC85CF}"/>
              </a:ext>
            </a:extLst>
          </p:cNvPr>
          <p:cNvGrpSpPr/>
          <p:nvPr/>
        </p:nvGrpSpPr>
        <p:grpSpPr>
          <a:xfrm>
            <a:off x="719375" y="7058231"/>
            <a:ext cx="2050733" cy="631920"/>
            <a:chOff x="2891075" y="6924904"/>
            <a:chExt cx="2050733" cy="631920"/>
          </a:xfrm>
        </p:grpSpPr>
        <p:sp>
          <p:nvSpPr>
            <p:cNvPr id="4" name="Shape 1"/>
            <p:cNvSpPr/>
            <p:nvPr/>
          </p:nvSpPr>
          <p:spPr>
            <a:xfrm>
              <a:off x="2891076" y="6924904"/>
              <a:ext cx="168831" cy="168831"/>
            </a:xfrm>
            <a:prstGeom prst="roundRect">
              <a:avLst>
                <a:gd name="adj" fmla="val 10832"/>
              </a:avLst>
            </a:prstGeom>
            <a:solidFill>
              <a:srgbClr val="97B8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 2"/>
            <p:cNvSpPr/>
            <p:nvPr/>
          </p:nvSpPr>
          <p:spPr>
            <a:xfrm>
              <a:off x="3120867" y="6924904"/>
              <a:ext cx="1736527" cy="16883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300"/>
                </a:lnSpc>
                <a:buNone/>
              </a:pPr>
              <a:r>
                <a:rPr lang="en-US" sz="13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Не</a:t>
              </a:r>
              <a:r>
                <a:rPr lang="en-US" sz="13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 </a:t>
              </a:r>
              <a:r>
                <a:rPr lang="en-US" sz="13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определились</a:t>
              </a:r>
              <a:endParaRPr lang="en-US" sz="1300" dirty="0"/>
            </a:p>
          </p:txBody>
        </p:sp>
        <p:sp>
          <p:nvSpPr>
            <p:cNvPr id="6" name="Shape 3"/>
            <p:cNvSpPr/>
            <p:nvPr/>
          </p:nvSpPr>
          <p:spPr>
            <a:xfrm>
              <a:off x="2891076" y="7148282"/>
              <a:ext cx="168831" cy="168831"/>
            </a:xfrm>
            <a:prstGeom prst="roundRect">
              <a:avLst>
                <a:gd name="adj" fmla="val 10832"/>
              </a:avLst>
            </a:prstGeom>
            <a:solidFill>
              <a:srgbClr val="9C97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 4"/>
            <p:cNvSpPr/>
            <p:nvPr/>
          </p:nvSpPr>
          <p:spPr>
            <a:xfrm>
              <a:off x="3120866" y="7148282"/>
              <a:ext cx="1820942" cy="16883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300"/>
                </a:lnSpc>
                <a:buNone/>
              </a:pPr>
              <a:r>
                <a:rPr lang="en-US" sz="13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Не </a:t>
              </a:r>
              <a:r>
                <a:rPr lang="en-US" sz="13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готовы</a:t>
              </a:r>
              <a:r>
                <a:rPr lang="en-US" sz="13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 </a:t>
              </a:r>
              <a:r>
                <a:rPr lang="en-US" sz="13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платить</a:t>
              </a:r>
              <a:endParaRPr lang="en-US" sz="130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2891075" y="7387993"/>
              <a:ext cx="168831" cy="168831"/>
            </a:xfrm>
            <a:prstGeom prst="roundRect">
              <a:avLst>
                <a:gd name="adj" fmla="val 10832"/>
              </a:avLst>
            </a:prstGeom>
            <a:solidFill>
              <a:srgbClr val="97DE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Text 6"/>
            <p:cNvSpPr/>
            <p:nvPr/>
          </p:nvSpPr>
          <p:spPr>
            <a:xfrm>
              <a:off x="3120866" y="7387993"/>
              <a:ext cx="1597581" cy="16883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300"/>
                </a:lnSpc>
                <a:buNone/>
              </a:pPr>
              <a:r>
                <a:rPr lang="en-US" sz="13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Готовы</a:t>
              </a:r>
              <a:r>
                <a:rPr lang="en-US" sz="13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 </a:t>
              </a:r>
              <a:r>
                <a:rPr lang="en-US" sz="13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платить</a:t>
              </a:r>
              <a:endParaRPr lang="en-US" sz="1300" dirty="0"/>
            </a:p>
          </p:txBody>
        </p:sp>
      </p:grpSp>
      <p:sp>
        <p:nvSpPr>
          <p:cNvPr id="11" name="Text 2">
            <a:extLst>
              <a:ext uri="{FF2B5EF4-FFF2-40B4-BE49-F238E27FC236}">
                <a16:creationId xmlns:a16="http://schemas.microsoft.com/office/drawing/2014/main" id="{E2C30CAC-BE8E-C2EA-1247-5062A15D0EB1}"/>
              </a:ext>
            </a:extLst>
          </p:cNvPr>
          <p:cNvSpPr/>
          <p:nvPr/>
        </p:nvSpPr>
        <p:spPr>
          <a:xfrm>
            <a:off x="8543572" y="2371153"/>
            <a:ext cx="480929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до 35 лет</a:t>
            </a:r>
            <a:endParaRPr lang="en-US" sz="2000" dirty="0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B9D5EA50-846F-C2A7-459F-5C20388D0835}"/>
              </a:ext>
            </a:extLst>
          </p:cNvPr>
          <p:cNvSpPr/>
          <p:nvPr/>
        </p:nvSpPr>
        <p:spPr>
          <a:xfrm>
            <a:off x="8543572" y="2834603"/>
            <a:ext cx="3923586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Наиболее открыты к использованию AI. </a:t>
            </a:r>
            <a:endParaRPr lang="ru-RU" sz="1600" dirty="0">
              <a:solidFill>
                <a:srgbClr val="E0D6DE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68% готовы применять нейросети и 35% готовы платить за подписку.</a:t>
            </a:r>
            <a:endParaRPr lang="en-US" sz="1600" dirty="0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6B75F80C-BBC1-B901-0E50-07D05C752C56}"/>
              </a:ext>
            </a:extLst>
          </p:cNvPr>
          <p:cNvSpPr/>
          <p:nvPr/>
        </p:nvSpPr>
        <p:spPr>
          <a:xfrm>
            <a:off x="8543573" y="3884945"/>
            <a:ext cx="4443766" cy="323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35-50 лет</a:t>
            </a:r>
            <a:endParaRPr lang="en-US" sz="2000" dirty="0"/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8C407B12-E14D-7591-4661-59230B4D85F5}"/>
              </a:ext>
            </a:extLst>
          </p:cNvPr>
          <p:cNvSpPr/>
          <p:nvPr/>
        </p:nvSpPr>
        <p:spPr>
          <a:xfrm>
            <a:off x="8543572" y="4332261"/>
            <a:ext cx="3923586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Умеренный интерес к AI. 42% готовы использовать нейросети, но только 18% готовы платить.</a:t>
            </a:r>
            <a:endParaRPr lang="en-US" sz="1600" dirty="0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CC0C0FB3-91A2-CC6D-0E27-3FA386621C9B}"/>
              </a:ext>
            </a:extLst>
          </p:cNvPr>
          <p:cNvSpPr/>
          <p:nvPr/>
        </p:nvSpPr>
        <p:spPr>
          <a:xfrm>
            <a:off x="8543572" y="5555929"/>
            <a:ext cx="618589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старше</a:t>
            </a:r>
            <a:r>
              <a:rPr lang="en-US" sz="2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50 лет</a:t>
            </a:r>
            <a:endParaRPr lang="en-US" sz="2000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C274EDB9-6FBC-5E70-6005-F8CFA57BBC4C}"/>
              </a:ext>
            </a:extLst>
          </p:cNvPr>
          <p:cNvSpPr/>
          <p:nvPr/>
        </p:nvSpPr>
        <p:spPr>
          <a:xfrm>
            <a:off x="8543572" y="6003247"/>
            <a:ext cx="4158016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Наименьший интерес. Только 25% готовы попробовать AI и лишь 8% готовы оплачивать подписку.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3904" y="553938"/>
            <a:ext cx="6251377" cy="606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Влияние опыта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работы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</a:p>
          <a:p>
            <a:pPr marL="0" indent="0" algn="l">
              <a:lnSpc>
                <a:spcPts val="4750"/>
              </a:lnSpc>
              <a:buNone/>
            </a:pP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на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отношение к AI</a:t>
            </a:r>
            <a:endParaRPr lang="en-US" sz="3600" dirty="0">
              <a:solidFill>
                <a:srgbClr val="73FDD6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398189" y="2688550"/>
            <a:ext cx="22860" cy="3577709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Shape 2"/>
          <p:cNvSpPr/>
          <p:nvPr/>
        </p:nvSpPr>
        <p:spPr>
          <a:xfrm>
            <a:off x="6631427" y="3114079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Shape 3"/>
          <p:cNvSpPr/>
          <p:nvPr/>
        </p:nvSpPr>
        <p:spPr>
          <a:xfrm>
            <a:off x="7191139" y="2907029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7264006" y="2943463"/>
            <a:ext cx="291227" cy="36409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2313980" y="2882741"/>
            <a:ext cx="3915966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Начинающие </a:t>
            </a:r>
            <a:r>
              <a:rPr lang="en-US" sz="24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врачи</a:t>
            </a: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endParaRPr lang="ru-RU" sz="2400" b="1" dirty="0">
              <a:solidFill>
                <a:srgbClr val="E0D6DE"/>
              </a:solidFill>
              <a:latin typeface="Montserrat Bold" pitchFamily="34" charset="0"/>
              <a:ea typeface="Montserrat Bold" pitchFamily="34" charset="-122"/>
              <a:cs typeface="Montserrat Bold" pitchFamily="34" charset="-120"/>
            </a:endParaRPr>
          </a:p>
          <a:p>
            <a:pPr marL="0" indent="0" algn="r">
              <a:lnSpc>
                <a:spcPts val="2350"/>
              </a:lnSpc>
              <a:buNone/>
            </a:pPr>
            <a:r>
              <a:rPr lang="en-US" b="1" dirty="0">
                <a:solidFill>
                  <a:srgbClr val="97DEFF"/>
                </a:solidFill>
                <a:latin typeface="Montserrat Bold" pitchFamily="34" charset="0"/>
                <a:ea typeface="Montserrat Bold" pitchFamily="34" charset="-122"/>
              </a:rPr>
              <a:t>до 5 </a:t>
            </a:r>
            <a:r>
              <a:rPr lang="en-US" b="1" dirty="0" err="1">
                <a:solidFill>
                  <a:srgbClr val="97DEFF"/>
                </a:solidFill>
                <a:latin typeface="Montserrat Bold" pitchFamily="34" charset="0"/>
                <a:ea typeface="Montserrat Bold" pitchFamily="34" charset="-122"/>
              </a:rPr>
              <a:t>ле</a:t>
            </a:r>
            <a:r>
              <a:rPr lang="ru-RU" b="1" dirty="0">
                <a:solidFill>
                  <a:srgbClr val="97DEFF"/>
                </a:solidFill>
                <a:latin typeface="Montserrat" pitchFamily="2" charset="0"/>
                <a:ea typeface="Montserrat Bold" pitchFamily="34" charset="-122"/>
              </a:rPr>
              <a:t>т</a:t>
            </a:r>
            <a:endParaRPr lang="en-US" b="1" dirty="0">
              <a:solidFill>
                <a:srgbClr val="97DEFF"/>
              </a:solidFill>
              <a:latin typeface="Montserrat" pitchFamily="2" charset="0"/>
              <a:ea typeface="Montserrat Bold" pitchFamily="34" charset="-122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3904" y="3481990"/>
            <a:ext cx="5476042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Наиболее открыты к </a:t>
            </a: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новым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технологиям</a:t>
            </a:r>
            <a:endParaRPr lang="en-US" sz="1600" dirty="0">
              <a:solidFill>
                <a:srgbClr val="E0D6DE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r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75% готовы использовать AI и </a:t>
            </a: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активно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endParaRPr lang="ru-RU" sz="1600" dirty="0">
              <a:solidFill>
                <a:srgbClr val="E0D6DE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r">
              <a:buNone/>
            </a:pP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интегрировать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его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в </a:t>
            </a: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свою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практику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605239" y="4283815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Shape 8"/>
          <p:cNvSpPr/>
          <p:nvPr/>
        </p:nvSpPr>
        <p:spPr>
          <a:xfrm>
            <a:off x="7191139" y="4146073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2" name="Text 9"/>
          <p:cNvSpPr/>
          <p:nvPr/>
        </p:nvSpPr>
        <p:spPr>
          <a:xfrm>
            <a:off x="7264006" y="4182506"/>
            <a:ext cx="291227" cy="36409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8466958" y="3858695"/>
            <a:ext cx="3323153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Опытные </a:t>
            </a:r>
            <a:r>
              <a:rPr lang="en-US" sz="24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врачи</a:t>
            </a: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endParaRPr lang="ru-RU" sz="2400" b="1" dirty="0">
              <a:solidFill>
                <a:srgbClr val="E0D6DE"/>
              </a:solidFill>
              <a:latin typeface="Montserrat Bold" pitchFamily="34" charset="0"/>
              <a:ea typeface="Montserrat Bold" pitchFamily="34" charset="-122"/>
              <a:cs typeface="Montserrat Bold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97DE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5-15 лет</a:t>
            </a:r>
            <a:endParaRPr lang="en-US" dirty="0">
              <a:solidFill>
                <a:srgbClr val="97DEFF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8466958" y="4461146"/>
            <a:ext cx="4800156" cy="113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Проявляют умеренный интерес. 55% готовы использовать AI, но более избирательно и </a:t>
            </a: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осторожно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644999" y="5755990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6" name="Shape 13"/>
          <p:cNvSpPr/>
          <p:nvPr/>
        </p:nvSpPr>
        <p:spPr>
          <a:xfrm>
            <a:off x="7191139" y="5560371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Text 14"/>
          <p:cNvSpPr/>
          <p:nvPr/>
        </p:nvSpPr>
        <p:spPr>
          <a:xfrm>
            <a:off x="7264006" y="5633894"/>
            <a:ext cx="291227" cy="36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561096" y="5313360"/>
            <a:ext cx="5664518" cy="606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Высококвалифицированные </a:t>
            </a:r>
            <a:r>
              <a:rPr lang="en-US" sz="24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специалисты</a:t>
            </a: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endParaRPr lang="ru-RU" sz="2400" b="1" dirty="0">
              <a:solidFill>
                <a:srgbClr val="E0D6DE"/>
              </a:solidFill>
              <a:latin typeface="Montserrat Bold" pitchFamily="34" charset="0"/>
              <a:ea typeface="Montserrat Bold" pitchFamily="34" charset="-122"/>
              <a:cs typeface="Montserrat Bold" pitchFamily="34" charset="-120"/>
            </a:endParaRPr>
          </a:p>
          <a:p>
            <a:pPr marL="0" indent="0" algn="r">
              <a:lnSpc>
                <a:spcPts val="2350"/>
              </a:lnSpc>
              <a:buNone/>
            </a:pPr>
            <a:r>
              <a:rPr lang="en-US" b="1" dirty="0" err="1">
                <a:solidFill>
                  <a:srgbClr val="97DEFF"/>
                </a:solidFill>
                <a:latin typeface="Montserrat Bold" pitchFamily="34" charset="0"/>
                <a:ea typeface="Montserrat Bold" pitchFamily="34" charset="-122"/>
              </a:rPr>
              <a:t>более</a:t>
            </a:r>
            <a:r>
              <a:rPr lang="en-US" b="1" dirty="0">
                <a:solidFill>
                  <a:srgbClr val="97DEFF"/>
                </a:solidFill>
                <a:latin typeface="Montserrat Bold" pitchFamily="34" charset="0"/>
                <a:ea typeface="Montserrat Bold" pitchFamily="34" charset="-122"/>
              </a:rPr>
              <a:t> 15 лет</a:t>
            </a:r>
          </a:p>
        </p:txBody>
      </p:sp>
      <p:sp>
        <p:nvSpPr>
          <p:cNvPr id="19" name="Text 16"/>
          <p:cNvSpPr/>
          <p:nvPr/>
        </p:nvSpPr>
        <p:spPr>
          <a:xfrm>
            <a:off x="1271671" y="6266259"/>
            <a:ext cx="5041226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Наиболее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консервативны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endParaRPr lang="ru-RU" sz="1600" dirty="0">
              <a:solidFill>
                <a:srgbClr val="E0D6DE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r">
              <a:buNone/>
            </a:pP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Только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35% готовы внедрять AI в свою практику, предпочитая </a:t>
            </a: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проверенные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методы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4AA2BEAD-410C-E684-D418-AE8B75CCAD88}"/>
              </a:ext>
            </a:extLst>
          </p:cNvPr>
          <p:cNvCxnSpPr>
            <a:cxnSpLocks/>
          </p:cNvCxnSpPr>
          <p:nvPr/>
        </p:nvCxnSpPr>
        <p:spPr>
          <a:xfrm flipH="1">
            <a:off x="7349907" y="2264566"/>
            <a:ext cx="2506" cy="4891608"/>
          </a:xfrm>
          <a:prstGeom prst="line">
            <a:avLst/>
          </a:prstGeom>
          <a:ln w="38100">
            <a:solidFill>
              <a:srgbClr val="97D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0"/>
          <p:cNvSpPr/>
          <p:nvPr/>
        </p:nvSpPr>
        <p:spPr>
          <a:xfrm>
            <a:off x="787241" y="618530"/>
            <a:ext cx="9732479" cy="1405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Потенциальные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преимущества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ru-RU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нейросетей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для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врачей</a:t>
            </a:r>
            <a:endParaRPr lang="en-US" sz="3600" dirty="0">
              <a:solidFill>
                <a:srgbClr val="73FDD6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3186609" y="4382205"/>
            <a:ext cx="2979777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Экономия времени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1547237" y="4649748"/>
            <a:ext cx="4596289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Ускорение процесса создания контента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033790" y="3399889"/>
            <a:ext cx="336471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3353596" y="2588468"/>
            <a:ext cx="2910364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Структурирование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2358115" y="2919654"/>
            <a:ext cx="3905845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Помощь в организации информации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7895213" y="3134975"/>
            <a:ext cx="336471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8311785" y="5328661"/>
            <a:ext cx="3778687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Разнообразие форматов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8311784" y="5614589"/>
            <a:ext cx="4722823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Поддержка различных типов контента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8722340" y="4823281"/>
            <a:ext cx="336471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0"/>
          <p:cNvSpPr/>
          <p:nvPr/>
        </p:nvSpPr>
        <p:spPr>
          <a:xfrm>
            <a:off x="8231684" y="3364621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Анализ данных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8231684" y="3626280"/>
            <a:ext cx="4693087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Обработка сложной медицинской информации</a:t>
            </a:r>
            <a:endParaRPr lang="en-US" sz="1750" dirty="0"/>
          </a:p>
        </p:txBody>
      </p:sp>
      <p:sp>
        <p:nvSpPr>
          <p:cNvPr id="18" name="Text 12"/>
          <p:cNvSpPr/>
          <p:nvPr/>
        </p:nvSpPr>
        <p:spPr>
          <a:xfrm>
            <a:off x="7372171" y="6131778"/>
            <a:ext cx="336471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2650" dirty="0"/>
          </a:p>
        </p:txBody>
      </p:sp>
      <p:sp>
        <p:nvSpPr>
          <p:cNvPr id="19" name="Text 13"/>
          <p:cNvSpPr/>
          <p:nvPr/>
        </p:nvSpPr>
        <p:spPr>
          <a:xfrm>
            <a:off x="3331627" y="6223814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Персонализация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1724879" y="6527602"/>
            <a:ext cx="4418647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Адаптация контента под разную аудиторию</a:t>
            </a:r>
            <a:endParaRPr lang="en-US" sz="1750" dirty="0"/>
          </a:p>
        </p:txBody>
      </p:sp>
      <p:sp>
        <p:nvSpPr>
          <p:cNvPr id="22" name="Text 15"/>
          <p:cNvSpPr/>
          <p:nvPr/>
        </p:nvSpPr>
        <p:spPr>
          <a:xfrm>
            <a:off x="5710535" y="5252025"/>
            <a:ext cx="336471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</a:t>
            </a:r>
            <a:endParaRPr lang="en-US" sz="2650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11992AF3-D43D-1B3F-16C6-BC3921BF1996}"/>
              </a:ext>
            </a:extLst>
          </p:cNvPr>
          <p:cNvSpPr/>
          <p:nvPr/>
        </p:nvSpPr>
        <p:spPr>
          <a:xfrm>
            <a:off x="6646187" y="2907187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Shape 3">
            <a:extLst>
              <a:ext uri="{FF2B5EF4-FFF2-40B4-BE49-F238E27FC236}">
                <a16:creationId xmlns:a16="http://schemas.microsoft.com/office/drawing/2014/main" id="{B05A5B85-8E3A-267F-49D6-A7FFB9C7BE52}"/>
              </a:ext>
            </a:extLst>
          </p:cNvPr>
          <p:cNvSpPr/>
          <p:nvPr/>
        </p:nvSpPr>
        <p:spPr>
          <a:xfrm>
            <a:off x="7147157" y="2688550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pPr algn="ctr"/>
            <a:r>
              <a:rPr lang="ru-RU" b="1" dirty="0">
                <a:latin typeface="Montserrat" pitchFamily="2" charset="0"/>
              </a:rPr>
              <a:t>1</a:t>
            </a:r>
          </a:p>
        </p:txBody>
      </p:sp>
      <p:sp>
        <p:nvSpPr>
          <p:cNvPr id="17" name="Shape 7">
            <a:extLst>
              <a:ext uri="{FF2B5EF4-FFF2-40B4-BE49-F238E27FC236}">
                <a16:creationId xmlns:a16="http://schemas.microsoft.com/office/drawing/2014/main" id="{4480F092-2C4A-E1E9-4E78-BCC77BDEC92E}"/>
              </a:ext>
            </a:extLst>
          </p:cNvPr>
          <p:cNvSpPr/>
          <p:nvPr/>
        </p:nvSpPr>
        <p:spPr>
          <a:xfrm>
            <a:off x="7540406" y="3669292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8BC185FE-70E0-D1CF-C5C8-D60B0DDB139D}"/>
              </a:ext>
            </a:extLst>
          </p:cNvPr>
          <p:cNvSpPr/>
          <p:nvPr/>
        </p:nvSpPr>
        <p:spPr>
          <a:xfrm>
            <a:off x="7147157" y="4448654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pPr algn="ctr"/>
            <a:r>
              <a:rPr lang="ru-RU" b="1" dirty="0">
                <a:latin typeface="Montserrat" pitchFamily="2" charset="0"/>
              </a:rPr>
              <a:t>3</a:t>
            </a:r>
          </a:p>
        </p:txBody>
      </p:sp>
      <p:sp>
        <p:nvSpPr>
          <p:cNvPr id="23" name="Shape 12">
            <a:extLst>
              <a:ext uri="{FF2B5EF4-FFF2-40B4-BE49-F238E27FC236}">
                <a16:creationId xmlns:a16="http://schemas.microsoft.com/office/drawing/2014/main" id="{2C890B84-3B23-15A1-6189-92955C7ECB65}"/>
              </a:ext>
            </a:extLst>
          </p:cNvPr>
          <p:cNvSpPr/>
          <p:nvPr/>
        </p:nvSpPr>
        <p:spPr>
          <a:xfrm>
            <a:off x="6548256" y="6552426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5" name="Shape 13">
            <a:extLst>
              <a:ext uri="{FF2B5EF4-FFF2-40B4-BE49-F238E27FC236}">
                <a16:creationId xmlns:a16="http://schemas.microsoft.com/office/drawing/2014/main" id="{8F512FA8-9769-B864-DD55-264D170A7C9C}"/>
              </a:ext>
            </a:extLst>
          </p:cNvPr>
          <p:cNvSpPr/>
          <p:nvPr/>
        </p:nvSpPr>
        <p:spPr>
          <a:xfrm>
            <a:off x="7147157" y="6327278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pPr algn="ctr"/>
            <a:r>
              <a:rPr lang="ru-RU" b="1" dirty="0">
                <a:latin typeface="Montserrat" pitchFamily="2" charset="0"/>
              </a:rPr>
              <a:t>5</a:t>
            </a:r>
          </a:p>
        </p:txBody>
      </p:sp>
      <p:sp>
        <p:nvSpPr>
          <p:cNvPr id="26" name="Shape 13">
            <a:extLst>
              <a:ext uri="{FF2B5EF4-FFF2-40B4-BE49-F238E27FC236}">
                <a16:creationId xmlns:a16="http://schemas.microsoft.com/office/drawing/2014/main" id="{61A8CE4A-263C-5C15-8363-E66B410EBFE9}"/>
              </a:ext>
            </a:extLst>
          </p:cNvPr>
          <p:cNvSpPr/>
          <p:nvPr/>
        </p:nvSpPr>
        <p:spPr>
          <a:xfrm>
            <a:off x="7147157" y="5378590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pPr algn="ctr"/>
            <a:r>
              <a:rPr lang="ru-RU" b="1" dirty="0">
                <a:latin typeface="Montserrat" pitchFamily="2" charset="0"/>
              </a:rPr>
              <a:t>4</a:t>
            </a:r>
          </a:p>
        </p:txBody>
      </p:sp>
      <p:sp>
        <p:nvSpPr>
          <p:cNvPr id="27" name="Shape 13">
            <a:extLst>
              <a:ext uri="{FF2B5EF4-FFF2-40B4-BE49-F238E27FC236}">
                <a16:creationId xmlns:a16="http://schemas.microsoft.com/office/drawing/2014/main" id="{97C6442C-5842-AC0E-4548-458B289BAED3}"/>
              </a:ext>
            </a:extLst>
          </p:cNvPr>
          <p:cNvSpPr/>
          <p:nvPr/>
        </p:nvSpPr>
        <p:spPr>
          <a:xfrm>
            <a:off x="7147157" y="3467549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pPr algn="ctr"/>
            <a:r>
              <a:rPr lang="ru-RU" b="1" dirty="0">
                <a:latin typeface="Montserrat" pitchFamily="2" charset="0"/>
              </a:rPr>
              <a:t>2</a:t>
            </a:r>
          </a:p>
        </p:txBody>
      </p:sp>
      <p:sp>
        <p:nvSpPr>
          <p:cNvPr id="32" name="Shape 7">
            <a:extLst>
              <a:ext uri="{FF2B5EF4-FFF2-40B4-BE49-F238E27FC236}">
                <a16:creationId xmlns:a16="http://schemas.microsoft.com/office/drawing/2014/main" id="{5D323219-F842-57B1-C2BC-65BE0328E063}"/>
              </a:ext>
            </a:extLst>
          </p:cNvPr>
          <p:cNvSpPr/>
          <p:nvPr/>
        </p:nvSpPr>
        <p:spPr>
          <a:xfrm>
            <a:off x="6594405" y="4667133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3" name="Shape 7">
            <a:extLst>
              <a:ext uri="{FF2B5EF4-FFF2-40B4-BE49-F238E27FC236}">
                <a16:creationId xmlns:a16="http://schemas.microsoft.com/office/drawing/2014/main" id="{94B6E83D-76A1-0D23-187E-67BC4B9785D4}"/>
              </a:ext>
            </a:extLst>
          </p:cNvPr>
          <p:cNvSpPr/>
          <p:nvPr/>
        </p:nvSpPr>
        <p:spPr>
          <a:xfrm>
            <a:off x="7540812" y="5577558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">
            <a:extLst>
              <a:ext uri="{FF2B5EF4-FFF2-40B4-BE49-F238E27FC236}">
                <a16:creationId xmlns:a16="http://schemas.microsoft.com/office/drawing/2014/main" id="{622214E4-2B06-6EC4-4A2B-544E905358BA}"/>
              </a:ext>
            </a:extLst>
          </p:cNvPr>
          <p:cNvSpPr/>
          <p:nvPr/>
        </p:nvSpPr>
        <p:spPr>
          <a:xfrm>
            <a:off x="2126370" y="5219032"/>
            <a:ext cx="7883842" cy="1325285"/>
          </a:xfrm>
          <a:prstGeom prst="roundRect">
            <a:avLst>
              <a:gd name="adj" fmla="val 2038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" name="Shape 1">
            <a:extLst>
              <a:ext uri="{FF2B5EF4-FFF2-40B4-BE49-F238E27FC236}">
                <a16:creationId xmlns:a16="http://schemas.microsoft.com/office/drawing/2014/main" id="{81248759-CED0-9B1E-A312-93BE5307DAA7}"/>
              </a:ext>
            </a:extLst>
          </p:cNvPr>
          <p:cNvSpPr/>
          <p:nvPr/>
        </p:nvSpPr>
        <p:spPr>
          <a:xfrm>
            <a:off x="2126370" y="3718869"/>
            <a:ext cx="7883842" cy="1325285"/>
          </a:xfrm>
          <a:prstGeom prst="roundRect">
            <a:avLst>
              <a:gd name="adj" fmla="val 2038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BA2D4737-EAF3-A83E-E52C-AEBC262479B3}"/>
              </a:ext>
            </a:extLst>
          </p:cNvPr>
          <p:cNvSpPr/>
          <p:nvPr/>
        </p:nvSpPr>
        <p:spPr>
          <a:xfrm>
            <a:off x="2126370" y="6659215"/>
            <a:ext cx="7883842" cy="1325285"/>
          </a:xfrm>
          <a:prstGeom prst="roundRect">
            <a:avLst>
              <a:gd name="adj" fmla="val 2038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Text 0"/>
          <p:cNvSpPr/>
          <p:nvPr/>
        </p:nvSpPr>
        <p:spPr>
          <a:xfrm>
            <a:off x="546952" y="483193"/>
            <a:ext cx="7883842" cy="1125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Потребности в обучении работе </a:t>
            </a:r>
            <a:r>
              <a:rPr lang="en-US" sz="35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</a:t>
            </a:r>
            <a:r>
              <a:rPr lang="en-US" sz="35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ru-RU" sz="35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нейросетями</a:t>
            </a:r>
            <a:endParaRPr lang="en-US" sz="3500" dirty="0">
              <a:solidFill>
                <a:srgbClr val="73FDD6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2126370" y="2239173"/>
            <a:ext cx="7883842" cy="1325285"/>
          </a:xfrm>
          <a:prstGeom prst="roundRect">
            <a:avLst>
              <a:gd name="adj" fmla="val 2038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2"/>
          <p:cNvSpPr/>
          <p:nvPr/>
        </p:nvSpPr>
        <p:spPr>
          <a:xfrm>
            <a:off x="2306392" y="2419196"/>
            <a:ext cx="2407920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Базовые принципы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2306392" y="2679276"/>
            <a:ext cx="7523798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72% врачей нуждаются в понимании основных принципов работы нейросетей и их возможностей.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2126370" y="3744480"/>
            <a:ext cx="7883842" cy="1325285"/>
          </a:xfrm>
          <a:prstGeom prst="roundRect">
            <a:avLst>
              <a:gd name="adj" fmla="val 2038"/>
            </a:avLst>
          </a:prstGeom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" name="Text 5"/>
          <p:cNvSpPr/>
          <p:nvPr/>
        </p:nvSpPr>
        <p:spPr>
          <a:xfrm>
            <a:off x="2306392" y="3924503"/>
            <a:ext cx="2757726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Практические навыки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2306392" y="4191369"/>
            <a:ext cx="7523798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65% хотели бы получить практические навыки использования AI для создания различных типов контента.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2126370" y="5249788"/>
            <a:ext cx="7883842" cy="1037273"/>
          </a:xfrm>
          <a:prstGeom prst="roundRect">
            <a:avLst>
              <a:gd name="adj" fmla="val 2603"/>
            </a:avLst>
          </a:prstGeom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8"/>
          <p:cNvSpPr/>
          <p:nvPr/>
        </p:nvSpPr>
        <p:spPr>
          <a:xfrm>
            <a:off x="2306392" y="5429810"/>
            <a:ext cx="3124557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Проверка достоверности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2306392" y="5746371"/>
            <a:ext cx="5397516" cy="391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58% заинтересованы в методах проверки и корректировки информации, </a:t>
            </a:r>
            <a:endParaRPr lang="ru-RU" sz="1600" dirty="0">
              <a:solidFill>
                <a:srgbClr val="E0D6DE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генерируемой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AI.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2126370" y="6467083"/>
            <a:ext cx="7883842" cy="1037273"/>
          </a:xfrm>
          <a:prstGeom prst="roundRect">
            <a:avLst>
              <a:gd name="adj" fmla="val 2603"/>
            </a:avLst>
          </a:prstGeom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1"/>
          <p:cNvSpPr/>
          <p:nvPr/>
        </p:nvSpPr>
        <p:spPr>
          <a:xfrm>
            <a:off x="2306392" y="6812881"/>
            <a:ext cx="2396252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Этические аспекты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2306392" y="7094107"/>
            <a:ext cx="7523798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42% хотят разобраться в этических вопросах использования AI </a:t>
            </a:r>
            <a:endParaRPr lang="ru-RU" sz="1600" dirty="0">
              <a:solidFill>
                <a:srgbClr val="E0D6DE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медицинской коммуникации.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34651"/>
            <a:ext cx="66132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Рейтинг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ожиданий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</a:p>
          <a:p>
            <a:pPr marL="0" indent="0" algn="l">
              <a:buNone/>
            </a:pP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от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AI-инструментов</a:t>
            </a:r>
            <a:endParaRPr lang="en-US" sz="3600" dirty="0">
              <a:solidFill>
                <a:srgbClr val="73FDD6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1202685" y="2794286"/>
            <a:ext cx="47560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36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83</a:t>
            </a:r>
            <a:r>
              <a:rPr lang="ru-RU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%</a:t>
            </a:r>
            <a:r>
              <a:rPr lang="ru-RU" sz="3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en-US" sz="20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простота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182852" y="3080200"/>
            <a:ext cx="47560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Интуитивно понятный интерфейс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3843285" y="3916922"/>
            <a:ext cx="44800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36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76</a:t>
            </a:r>
            <a:r>
              <a:rPr lang="ru-RU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% </a:t>
            </a:r>
            <a:r>
              <a:rPr lang="en-US" sz="20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точность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3823451" y="4211409"/>
            <a:ext cx="5080047" cy="462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Специализация </a:t>
            </a: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медицинской</a:t>
            </a: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терминологии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268350" y="5125766"/>
            <a:ext cx="46852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36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62</a:t>
            </a:r>
            <a:r>
              <a:rPr lang="ru-RU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%  </a:t>
            </a:r>
            <a:r>
              <a:rPr lang="ru-RU" sz="20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многоформатность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268350" y="5437369"/>
            <a:ext cx="468522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Поддержка текста, изображений, видео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1056224" y="5618821"/>
            <a:ext cx="34855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36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55</a:t>
            </a: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%</a:t>
            </a:r>
            <a:r>
              <a:rPr lang="ru-RU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en-US" sz="20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персонализация</a:t>
            </a:r>
            <a:endParaRPr lang="en-US" sz="200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B4CB7D1-6316-56F2-84CB-E9BE54F4B189}"/>
              </a:ext>
            </a:extLst>
          </p:cNvPr>
          <p:cNvCxnSpPr>
            <a:cxnSpLocks/>
          </p:cNvCxnSpPr>
          <p:nvPr/>
        </p:nvCxnSpPr>
        <p:spPr>
          <a:xfrm flipV="1">
            <a:off x="877747" y="3003328"/>
            <a:ext cx="0" cy="5271657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4D4A00B-6A14-AA2C-E6EC-B2C487B91850}"/>
              </a:ext>
            </a:extLst>
          </p:cNvPr>
          <p:cNvCxnSpPr>
            <a:cxnSpLocks/>
          </p:cNvCxnSpPr>
          <p:nvPr/>
        </p:nvCxnSpPr>
        <p:spPr>
          <a:xfrm flipV="1">
            <a:off x="3823451" y="4675336"/>
            <a:ext cx="0" cy="3554264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CB34368-92F0-D88E-F255-F5C8080DD10D}"/>
              </a:ext>
            </a:extLst>
          </p:cNvPr>
          <p:cNvCxnSpPr>
            <a:cxnSpLocks/>
          </p:cNvCxnSpPr>
          <p:nvPr/>
        </p:nvCxnSpPr>
        <p:spPr>
          <a:xfrm flipV="1">
            <a:off x="10777484" y="6563638"/>
            <a:ext cx="0" cy="1665962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D0CD4F8-8CB4-BDCA-C3E6-B6BB12BEFE37}"/>
              </a:ext>
            </a:extLst>
          </p:cNvPr>
          <p:cNvCxnSpPr>
            <a:cxnSpLocks/>
          </p:cNvCxnSpPr>
          <p:nvPr/>
        </p:nvCxnSpPr>
        <p:spPr>
          <a:xfrm flipV="1">
            <a:off x="7222180" y="5900187"/>
            <a:ext cx="0" cy="2329413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14">
            <a:extLst>
              <a:ext uri="{FF2B5EF4-FFF2-40B4-BE49-F238E27FC236}">
                <a16:creationId xmlns:a16="http://schemas.microsoft.com/office/drawing/2014/main" id="{290428E3-C1FA-7F6F-F174-7D1B9A86D473}"/>
              </a:ext>
            </a:extLst>
          </p:cNvPr>
          <p:cNvSpPr/>
          <p:nvPr/>
        </p:nvSpPr>
        <p:spPr>
          <a:xfrm>
            <a:off x="11056224" y="6200735"/>
            <a:ext cx="28777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Адаптация под стиль </a:t>
            </a:r>
          </a:p>
          <a:p>
            <a:pPr marL="0" indent="0" algn="l">
              <a:buNone/>
            </a:pPr>
            <a:r>
              <a:rPr lang="ru-RU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 специализацию врача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25329" y="568404"/>
            <a:ext cx="6894671" cy="647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Опасения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относительно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endParaRPr lang="ru-RU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  <a:cs typeface="Montserrat Bold" pitchFamily="34" charset="-120"/>
            </a:endParaRPr>
          </a:p>
          <a:p>
            <a:pPr marL="0" indent="0" algn="l">
              <a:lnSpc>
                <a:spcPts val="5050"/>
              </a:lnSpc>
              <a:buNone/>
            </a:pP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использования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AI</a:t>
            </a:r>
            <a:endParaRPr lang="en-US" sz="3600" dirty="0">
              <a:solidFill>
                <a:srgbClr val="73FDD6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1133714" y="3003471"/>
            <a:ext cx="466249" cy="466249"/>
          </a:xfrm>
          <a:prstGeom prst="roundRect">
            <a:avLst>
              <a:gd name="adj" fmla="val 6668"/>
            </a:avLst>
          </a:prstGeom>
          <a:solidFill>
            <a:srgbClr val="D6DCE5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1807131" y="3003471"/>
            <a:ext cx="4090868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Недостоверная информация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807131" y="3451622"/>
            <a:ext cx="581286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68% врачей беспокоятся о возможных фактических ошибках в контенте, созданном с помощью AI.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827169" y="3003471"/>
            <a:ext cx="466249" cy="466249"/>
          </a:xfrm>
          <a:prstGeom prst="roundRect">
            <a:avLst>
              <a:gd name="adj" fmla="val 6668"/>
            </a:avLst>
          </a:prstGeom>
          <a:solidFill>
            <a:srgbClr val="D6DCE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8" name="Text 5"/>
          <p:cNvSpPr/>
          <p:nvPr/>
        </p:nvSpPr>
        <p:spPr>
          <a:xfrm>
            <a:off x="8500587" y="3003471"/>
            <a:ext cx="3804166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Потеря индивидуальности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8500587" y="3451622"/>
            <a:ext cx="581286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52% опасаются, что их контент потеряет уникальность и личный стиль.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133714" y="5530453"/>
            <a:ext cx="466249" cy="466249"/>
          </a:xfrm>
          <a:prstGeom prst="roundRect">
            <a:avLst>
              <a:gd name="adj" fmla="val 6668"/>
            </a:avLst>
          </a:prstGeom>
          <a:solidFill>
            <a:srgbClr val="D6DCE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8"/>
          <p:cNvSpPr/>
          <p:nvPr/>
        </p:nvSpPr>
        <p:spPr>
          <a:xfrm>
            <a:off x="1807131" y="5530453"/>
            <a:ext cx="3050619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Этические проблемы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1807131" y="5978605"/>
            <a:ext cx="581286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45% обеспокоены этическими аспектами использования AI в медицинской коммуникации.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827169" y="5530453"/>
            <a:ext cx="466249" cy="466249"/>
          </a:xfrm>
          <a:prstGeom prst="roundRect">
            <a:avLst>
              <a:gd name="adj" fmla="val 6668"/>
            </a:avLst>
          </a:prstGeom>
          <a:solidFill>
            <a:srgbClr val="D6DCE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1"/>
          <p:cNvSpPr/>
          <p:nvPr/>
        </p:nvSpPr>
        <p:spPr>
          <a:xfrm>
            <a:off x="8500587" y="5530453"/>
            <a:ext cx="3923586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Зависимость от технологий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8500587" y="5978605"/>
            <a:ext cx="581286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38% беспокоятся о возможной зависимости от AI и утрате собственных навыков.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89717" y="465177"/>
            <a:ext cx="7964567" cy="1579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1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Влияние специфики медицинской информации на </a:t>
            </a:r>
            <a:r>
              <a:rPr lang="en-US" sz="31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использование</a:t>
            </a:r>
            <a:r>
              <a:rPr lang="en-US" sz="31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AI</a:t>
            </a:r>
          </a:p>
        </p:txBody>
      </p:sp>
      <p:sp>
        <p:nvSpPr>
          <p:cNvPr id="4" name="Shape 1"/>
          <p:cNvSpPr/>
          <p:nvPr/>
        </p:nvSpPr>
        <p:spPr>
          <a:xfrm>
            <a:off x="2357293" y="2044660"/>
            <a:ext cx="22860" cy="5466993"/>
          </a:xfrm>
          <a:prstGeom prst="roundRect">
            <a:avLst>
              <a:gd name="adj" fmla="val 110576"/>
            </a:avLst>
          </a:prstGeom>
          <a:solidFill>
            <a:srgbClr val="97DEFF"/>
          </a:solidFill>
          <a:ln>
            <a:solidFill>
              <a:srgbClr val="97DEFF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5" name="Shape 2"/>
          <p:cNvSpPr/>
          <p:nvPr/>
        </p:nvSpPr>
        <p:spPr>
          <a:xfrm>
            <a:off x="2523981" y="2412325"/>
            <a:ext cx="505539" cy="22860"/>
          </a:xfrm>
          <a:prstGeom prst="roundRect">
            <a:avLst>
              <a:gd name="adj" fmla="val 110576"/>
            </a:avLst>
          </a:prstGeom>
          <a:solidFill>
            <a:srgbClr val="97DEFF"/>
          </a:solidFill>
          <a:ln>
            <a:solidFill>
              <a:srgbClr val="97DEFF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6" name="Shape 3"/>
          <p:cNvSpPr/>
          <p:nvPr/>
        </p:nvSpPr>
        <p:spPr>
          <a:xfrm>
            <a:off x="2167746" y="2234208"/>
            <a:ext cx="379095" cy="379095"/>
          </a:xfrm>
          <a:prstGeom prst="roundRect">
            <a:avLst>
              <a:gd name="adj" fmla="val 6668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2230908" y="2265819"/>
            <a:ext cx="252770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3211777" y="2213133"/>
            <a:ext cx="2963942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Высокая ответственность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3211777" y="2482370"/>
            <a:ext cx="6932414" cy="539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85% врачей отмечают, что особая ответственность за медицинскую информацию требует тщательной проверки AI-контента.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2523981" y="3821192"/>
            <a:ext cx="505539" cy="22860"/>
          </a:xfrm>
          <a:prstGeom prst="roundRect">
            <a:avLst>
              <a:gd name="adj" fmla="val 110576"/>
            </a:avLst>
          </a:prstGeom>
          <a:solidFill>
            <a:srgbClr val="97DEFF"/>
          </a:solidFill>
          <a:ln>
            <a:solidFill>
              <a:srgbClr val="97DEFF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11" name="Shape 8"/>
          <p:cNvSpPr/>
          <p:nvPr/>
        </p:nvSpPr>
        <p:spPr>
          <a:xfrm>
            <a:off x="2167746" y="3643074"/>
            <a:ext cx="379095" cy="379095"/>
          </a:xfrm>
          <a:prstGeom prst="roundRect">
            <a:avLst>
              <a:gd name="adj" fmla="val 6668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2" name="Text 9"/>
          <p:cNvSpPr/>
          <p:nvPr/>
        </p:nvSpPr>
        <p:spPr>
          <a:xfrm>
            <a:off x="2230908" y="3674685"/>
            <a:ext cx="252770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3211777" y="3622000"/>
            <a:ext cx="2741176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Сложная терминология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3211777" y="3891236"/>
            <a:ext cx="6932414" cy="539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72% указывают на необходимость корректного использования специализированной медицинской терминологии.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2523981" y="5230058"/>
            <a:ext cx="505539" cy="22860"/>
          </a:xfrm>
          <a:prstGeom prst="roundRect">
            <a:avLst>
              <a:gd name="adj" fmla="val 110576"/>
            </a:avLst>
          </a:prstGeom>
          <a:solidFill>
            <a:srgbClr val="97DEFF"/>
          </a:solidFill>
          <a:ln>
            <a:solidFill>
              <a:srgbClr val="97DEFF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16" name="Shape 13"/>
          <p:cNvSpPr/>
          <p:nvPr/>
        </p:nvSpPr>
        <p:spPr>
          <a:xfrm>
            <a:off x="2167746" y="5051941"/>
            <a:ext cx="379095" cy="379095"/>
          </a:xfrm>
          <a:prstGeom prst="roundRect">
            <a:avLst>
              <a:gd name="adj" fmla="val 6668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Text 14"/>
          <p:cNvSpPr/>
          <p:nvPr/>
        </p:nvSpPr>
        <p:spPr>
          <a:xfrm>
            <a:off x="2230908" y="5083552"/>
            <a:ext cx="252770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3211777" y="5030867"/>
            <a:ext cx="2832854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Постоянное обновление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3211777" y="5307418"/>
            <a:ext cx="6932414" cy="539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65% подчеркивают важность актуальности информации в быстро развивающейся медицинской сфере.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2523981" y="6638925"/>
            <a:ext cx="505539" cy="22860"/>
          </a:xfrm>
          <a:prstGeom prst="roundRect">
            <a:avLst>
              <a:gd name="adj" fmla="val 110576"/>
            </a:avLst>
          </a:prstGeom>
          <a:solidFill>
            <a:srgbClr val="97DEFF"/>
          </a:solidFill>
          <a:ln>
            <a:solidFill>
              <a:srgbClr val="97DEFF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21" name="Shape 18"/>
          <p:cNvSpPr/>
          <p:nvPr/>
        </p:nvSpPr>
        <p:spPr>
          <a:xfrm>
            <a:off x="2167746" y="6460807"/>
            <a:ext cx="379095" cy="379095"/>
          </a:xfrm>
          <a:prstGeom prst="roundRect">
            <a:avLst>
              <a:gd name="adj" fmla="val 6668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2" name="Text 19"/>
          <p:cNvSpPr/>
          <p:nvPr/>
        </p:nvSpPr>
        <p:spPr>
          <a:xfrm>
            <a:off x="2230908" y="6492418"/>
            <a:ext cx="252770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1950" dirty="0"/>
          </a:p>
        </p:txBody>
      </p:sp>
      <p:sp>
        <p:nvSpPr>
          <p:cNvPr id="23" name="Text 20"/>
          <p:cNvSpPr/>
          <p:nvPr/>
        </p:nvSpPr>
        <p:spPr>
          <a:xfrm>
            <a:off x="3211777" y="6439733"/>
            <a:ext cx="2931914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Индивидуальный подход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3211777" y="6716284"/>
            <a:ext cx="6932414" cy="539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58% отмечают необходимость учитывать индивидуальные особенности пациентов при создании контента.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9962" y="876538"/>
            <a:ext cx="7844076" cy="1160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Предпочтительные функции AI для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медицинского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контента</a:t>
            </a:r>
            <a:endParaRPr lang="en-US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sp>
        <p:nvSpPr>
          <p:cNvPr id="6" name="Text 2"/>
          <p:cNvSpPr/>
          <p:nvPr/>
        </p:nvSpPr>
        <p:spPr>
          <a:xfrm>
            <a:off x="2285113" y="2854613"/>
            <a:ext cx="2321600" cy="283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Адаптация языка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2285113" y="3249291"/>
            <a:ext cx="4585969" cy="1160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Перевод сложной медицинской терминологии на понятный пациентам язык без потери точности.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9051251" y="2924013"/>
            <a:ext cx="4230890" cy="580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24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</a:rPr>
              <a:t>Поиск</a:t>
            </a:r>
            <a:r>
              <a:rPr lang="en-US" sz="2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24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</a:rPr>
              <a:t>исследований</a:t>
            </a:r>
            <a:endParaRPr lang="en-US" sz="2400" b="1" dirty="0">
              <a:solidFill>
                <a:srgbClr val="E0D6DE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051251" y="3346328"/>
            <a:ext cx="4682152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Автоматический поиск и интеграция последних научных данных по теме.</a:t>
            </a:r>
            <a:endParaRPr lang="en-US" sz="16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925" y="2315885"/>
            <a:ext cx="464225" cy="46422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051251" y="5220565"/>
            <a:ext cx="2321600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24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</a:rPr>
              <a:t>Визуализация</a:t>
            </a:r>
            <a:endParaRPr lang="en-US" sz="2400" b="1" dirty="0">
              <a:solidFill>
                <a:srgbClr val="E0D6DE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051251" y="5622044"/>
            <a:ext cx="4325680" cy="148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Создание наглядных иллюстраций и инфографики для объяснения медицинских концепций.</a:t>
            </a:r>
            <a:endParaRPr lang="en-US" sz="16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62" y="5410200"/>
            <a:ext cx="464225" cy="46422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293622" y="5220565"/>
            <a:ext cx="2321600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24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</a:rPr>
              <a:t>Персонализация</a:t>
            </a:r>
            <a:endParaRPr lang="en-US" sz="2400" b="1" dirty="0">
              <a:solidFill>
                <a:srgbClr val="E0D6DE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2293622" y="5622044"/>
            <a:ext cx="3791409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Адаптация контента под разные целевые аудитории и уровни подготовки.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0147176-AE5D-7EC3-AB90-89BAE53CA0F8}"/>
              </a:ext>
            </a:extLst>
          </p:cNvPr>
          <p:cNvSpPr/>
          <p:nvPr/>
        </p:nvSpPr>
        <p:spPr>
          <a:xfrm>
            <a:off x="536137" y="421242"/>
            <a:ext cx="6779063" cy="1136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ru-RU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Почему стоит ознакомиться с отчетом</a:t>
            </a:r>
            <a:endParaRPr lang="en-US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A96861FF-98B4-2EDF-5C45-EBA2B32CB310}"/>
              </a:ext>
            </a:extLst>
          </p:cNvPr>
          <p:cNvSpPr/>
          <p:nvPr/>
        </p:nvSpPr>
        <p:spPr>
          <a:xfrm>
            <a:off x="951548" y="1981137"/>
            <a:ext cx="50102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/>
            <a:r>
              <a:rPr lang="ru-RU" sz="3600" b="1" dirty="0">
                <a:solidFill>
                  <a:srgbClr val="E0D6DE"/>
                </a:solidFill>
                <a:latin typeface="Montserrat" pitchFamily="2" charset="0"/>
                <a:ea typeface="Source Sans Pro" pitchFamily="34" charset="-122"/>
              </a:rPr>
              <a:t>67</a:t>
            </a:r>
            <a:r>
              <a:rPr lang="ru-RU" sz="2800" b="1" dirty="0">
                <a:solidFill>
                  <a:srgbClr val="E0D6DE"/>
                </a:solidFill>
                <a:latin typeface="Montserrat" pitchFamily="2" charset="0"/>
                <a:ea typeface="Source Sans Pro" pitchFamily="34" charset="-122"/>
              </a:rPr>
              <a:t>%</a:t>
            </a:r>
            <a:r>
              <a:rPr lang="ru-RU" sz="2800" b="1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</a:rPr>
              <a:t> </a:t>
            </a:r>
            <a:r>
              <a:rPr lang="ru-RU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</a:rPr>
              <a:t> </a:t>
            </a:r>
            <a:r>
              <a:rPr lang="ru-RU" sz="20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</a:rPr>
              <a:t>врачей заинтересованы в монетизации контента, </a:t>
            </a:r>
          </a:p>
          <a:p>
            <a:pPr algn="l"/>
            <a:r>
              <a:rPr lang="ru-RU" sz="20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</a:rPr>
              <a:t>видя в </a:t>
            </a:r>
            <a:r>
              <a:rPr lang="en" sz="20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</a:rPr>
              <a:t>AI </a:t>
            </a:r>
            <a:r>
              <a:rPr lang="ru-RU" sz="20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</a:rPr>
              <a:t>помощника для дополнительного дохода</a:t>
            </a:r>
            <a:endParaRPr lang="ru-RU" sz="1600" dirty="0">
              <a:solidFill>
                <a:srgbClr val="E0D6DE"/>
              </a:solidFill>
              <a:latin typeface="Source Sans Pro" pitchFamily="34" charset="0"/>
              <a:ea typeface="Source Sans Pro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D7B29-B1C0-5AC7-51F0-D0E97A0F929D}"/>
              </a:ext>
            </a:extLst>
          </p:cNvPr>
          <p:cNvSpPr txBox="1"/>
          <p:nvPr/>
        </p:nvSpPr>
        <p:spPr>
          <a:xfrm>
            <a:off x="951548" y="3117232"/>
            <a:ext cx="74329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E0D6DE"/>
                </a:solidFill>
                <a:latin typeface="Montserrat" pitchFamily="2" charset="0"/>
                <a:ea typeface="Source Sans Pro" pitchFamily="34" charset="-122"/>
              </a:rPr>
              <a:t>85</a:t>
            </a:r>
            <a:r>
              <a:rPr lang="ru-RU" sz="2800" b="1" dirty="0">
                <a:solidFill>
                  <a:srgbClr val="E0D6DE"/>
                </a:solidFill>
                <a:latin typeface="Montserrat" pitchFamily="2" charset="0"/>
                <a:ea typeface="Source Sans Pro" pitchFamily="34" charset="-122"/>
              </a:rPr>
              <a:t>%</a:t>
            </a:r>
            <a:r>
              <a:rPr lang="ru-RU" sz="3600" b="1" dirty="0">
                <a:solidFill>
                  <a:srgbClr val="E0D6DE"/>
                </a:solidFill>
                <a:latin typeface="Montserrat" pitchFamily="2" charset="0"/>
                <a:ea typeface="Source Sans Pro" pitchFamily="34" charset="-122"/>
              </a:rPr>
              <a:t> </a:t>
            </a:r>
            <a:r>
              <a:rPr lang="ru-RU" sz="20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</a:rPr>
              <a:t>врачей кто уже пробовал </a:t>
            </a:r>
            <a:r>
              <a:rPr lang="en" sz="20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</a:rPr>
              <a:t>AI, </a:t>
            </a:r>
            <a:endParaRPr lang="ru-RU" sz="2000" dirty="0">
              <a:solidFill>
                <a:srgbClr val="E0D6DE"/>
              </a:solidFill>
              <a:latin typeface="Source Sans Pro" pitchFamily="34" charset="0"/>
              <a:ea typeface="Source Sans Pro" pitchFamily="34" charset="-122"/>
            </a:endParaRPr>
          </a:p>
          <a:p>
            <a:r>
              <a:rPr lang="ru-RU" sz="20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</a:rPr>
              <a:t>готовы использовать его дальше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763CF6A5-1F41-3192-A6DC-C0CA1B7D31CB}"/>
              </a:ext>
            </a:extLst>
          </p:cNvPr>
          <p:cNvSpPr/>
          <p:nvPr/>
        </p:nvSpPr>
        <p:spPr>
          <a:xfrm>
            <a:off x="5063445" y="4158262"/>
            <a:ext cx="8973831" cy="4911597"/>
          </a:xfrm>
          <a:prstGeom prst="roundRect">
            <a:avLst>
              <a:gd name="adj" fmla="val 9764"/>
            </a:avLst>
          </a:prstGeom>
          <a:solidFill>
            <a:srgbClr val="73FDD6">
              <a:alpha val="78039"/>
            </a:srgbClr>
          </a:solidFill>
          <a:ln>
            <a:noFill/>
          </a:ln>
          <a:effectLst>
            <a:outerShdw blurRad="453135" dist="210057" dir="13500000" algn="br" rotWithShape="0">
              <a:srgbClr val="73FDD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B0DE93-A8AD-2406-669B-B6F43A3A9D1B}"/>
              </a:ext>
            </a:extLst>
          </p:cNvPr>
          <p:cNvSpPr txBox="1"/>
          <p:nvPr/>
        </p:nvSpPr>
        <p:spPr>
          <a:xfrm>
            <a:off x="5496107" y="4361520"/>
            <a:ext cx="7518947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Что ждут врачи от </a:t>
            </a:r>
            <a:r>
              <a:rPr lang="en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AI?</a:t>
            </a:r>
            <a:endParaRPr lang="ru-RU" sz="2400" dirty="0">
              <a:latin typeface="Arial" panose="020B0604020202020204" pitchFamily="34" charset="0"/>
              <a:ea typeface="Source Sans Pro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Какие риски и барьеры видят?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Что является стимулом для использования?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77F10D-C026-E944-EDE6-2FF6CCBFCC22}"/>
              </a:ext>
            </a:extLst>
          </p:cNvPr>
          <p:cNvSpPr txBox="1"/>
          <p:nvPr/>
        </p:nvSpPr>
        <p:spPr>
          <a:xfrm>
            <a:off x="5496107" y="6726628"/>
            <a:ext cx="8343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Source Sans Pro" pitchFamily="34" charset="-122"/>
                <a:cs typeface="Arial" panose="020B0604020202020204" pitchFamily="34" charset="0"/>
              </a:rPr>
              <a:t>ОТВЕТЫ НА ЭТИ И ДРУГИЕ ВОПРОСЫ ПРЕДСТАВЛЕНЫ В ИССЛЕДОВАНИИ</a:t>
            </a:r>
          </a:p>
        </p:txBody>
      </p:sp>
    </p:spTree>
    <p:extLst>
      <p:ext uri="{BB962C8B-B14F-4D97-AF65-F5344CB8AC3E}">
        <p14:creationId xmlns:p14="http://schemas.microsoft.com/office/powerpoint/2010/main" val="944954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2450" y="434102"/>
            <a:ext cx="7491770" cy="493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Готовность к обучению работе с AI</a:t>
            </a:r>
            <a:endParaRPr lang="en-US" sz="3600" dirty="0">
              <a:solidFill>
                <a:srgbClr val="73FDD6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1" y="3264876"/>
            <a:ext cx="7616190" cy="4265066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F3CDEFE-9EF9-BAC4-C04C-76BAC6FDBFF3}"/>
              </a:ext>
            </a:extLst>
          </p:cNvPr>
          <p:cNvSpPr/>
          <p:nvPr/>
        </p:nvSpPr>
        <p:spPr>
          <a:xfrm>
            <a:off x="8115341" y="2897154"/>
            <a:ext cx="6832150" cy="2435292"/>
          </a:xfrm>
          <a:prstGeom prst="roundRect">
            <a:avLst>
              <a:gd name="adj" fmla="val 9764"/>
            </a:avLst>
          </a:prstGeom>
          <a:solidFill>
            <a:srgbClr val="73FDD6">
              <a:alpha val="78039"/>
            </a:srgbClr>
          </a:solidFill>
          <a:ln>
            <a:noFill/>
          </a:ln>
          <a:effectLst>
            <a:outerShdw blurRad="453135" dist="210057" dir="13500000" algn="br" rotWithShape="0">
              <a:srgbClr val="73FDD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 1"/>
          <p:cNvSpPr/>
          <p:nvPr/>
        </p:nvSpPr>
        <p:spPr>
          <a:xfrm>
            <a:off x="8747515" y="3380488"/>
            <a:ext cx="6199975" cy="252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77% проявляют среднюю или </a:t>
            </a: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высокую</a:t>
            </a: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ea typeface="Source Sans Pro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готовность</a:t>
            </a: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к</a:t>
            </a: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 обучению работе </a:t>
            </a: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с</a:t>
            </a: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ea typeface="Source Sans Pro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AI-</a:t>
            </a: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инструментами</a:t>
            </a: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 для </a:t>
            </a: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создания</a:t>
            </a: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ea typeface="Source Sans Pro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медицинского</a:t>
            </a: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контента</a:t>
            </a: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33845" y="59436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Временные ограничения как фактор интереса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к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AI</a:t>
            </a:r>
          </a:p>
        </p:txBody>
      </p:sp>
      <p:sp>
        <p:nvSpPr>
          <p:cNvPr id="4" name="Text 1"/>
          <p:cNvSpPr/>
          <p:nvPr/>
        </p:nvSpPr>
        <p:spPr>
          <a:xfrm>
            <a:off x="1163239" y="2907871"/>
            <a:ext cx="7556421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83</a:t>
            </a:r>
            <a:r>
              <a:rPr lang="en-US" sz="4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%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1163239" y="3557119"/>
            <a:ext cx="28728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Нехватка времени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63238" y="401610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Большинство врачей указывают на нехватку времени как основную причину интереса к AI-инструментам.</a:t>
            </a:r>
            <a:endParaRPr lang="en-US" sz="1750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6757019-4D4E-856C-55C4-EAA1C0DFC374}"/>
              </a:ext>
            </a:extLst>
          </p:cNvPr>
          <p:cNvSpPr/>
          <p:nvPr/>
        </p:nvSpPr>
        <p:spPr>
          <a:xfrm>
            <a:off x="7165815" y="4822437"/>
            <a:ext cx="7687516" cy="3795637"/>
          </a:xfrm>
          <a:prstGeom prst="roundRect">
            <a:avLst>
              <a:gd name="adj" fmla="val 9764"/>
            </a:avLst>
          </a:prstGeom>
          <a:solidFill>
            <a:srgbClr val="73FDD6">
              <a:alpha val="78039"/>
            </a:srgbClr>
          </a:solidFill>
          <a:ln>
            <a:noFill/>
          </a:ln>
          <a:effectLst>
            <a:outerShdw blurRad="453135" dist="210057" dir="13500000" algn="br" rotWithShape="0">
              <a:srgbClr val="73FDD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7563583" y="5445724"/>
            <a:ext cx="6853061" cy="2262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Врачи с высокой рабочей нагрузкой видят в AI возможность создавать качественный контент, несмотря на ограниченное время. Это особенно актуально для специалистов, совмещающих клиническую практику с просветительской </a:t>
            </a: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деятельностью</a:t>
            </a: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">
            <a:extLst>
              <a:ext uri="{FF2B5EF4-FFF2-40B4-BE49-F238E27FC236}">
                <a16:creationId xmlns:a16="http://schemas.microsoft.com/office/drawing/2014/main" id="{D73F5852-549D-C43D-50A3-46121BEA2B3A}"/>
              </a:ext>
            </a:extLst>
          </p:cNvPr>
          <p:cNvSpPr/>
          <p:nvPr/>
        </p:nvSpPr>
        <p:spPr>
          <a:xfrm>
            <a:off x="5042535" y="3333869"/>
            <a:ext cx="4248745" cy="2864644"/>
          </a:xfrm>
          <a:prstGeom prst="roundRect">
            <a:avLst>
              <a:gd name="adj" fmla="val 1096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40F69BA5-E080-8E54-02A0-2A20DBEFEBE5}"/>
              </a:ext>
            </a:extLst>
          </p:cNvPr>
          <p:cNvSpPr/>
          <p:nvPr/>
        </p:nvSpPr>
        <p:spPr>
          <a:xfrm>
            <a:off x="9516875" y="3333869"/>
            <a:ext cx="4248745" cy="2864644"/>
          </a:xfrm>
          <a:prstGeom prst="roundRect">
            <a:avLst>
              <a:gd name="adj" fmla="val 1096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7A57E2D0-3BC1-1C07-BAB8-DD15B7F862D3}"/>
              </a:ext>
            </a:extLst>
          </p:cNvPr>
          <p:cNvSpPr/>
          <p:nvPr/>
        </p:nvSpPr>
        <p:spPr>
          <a:xfrm>
            <a:off x="523161" y="3333869"/>
            <a:ext cx="4248745" cy="2864644"/>
          </a:xfrm>
          <a:prstGeom prst="roundRect">
            <a:avLst>
              <a:gd name="adj" fmla="val 1096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608053" y="61352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Влияние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предыдущего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endParaRPr lang="ru-RU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  <a:p>
            <a:pPr marL="0" indent="0" algn="l">
              <a:buNone/>
            </a:pP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опыта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с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технологиями</a:t>
            </a:r>
            <a:endParaRPr lang="en-US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811429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6DCE5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Активные пользователи технологий</a:t>
            </a:r>
            <a:endParaRPr lang="en-US" sz="2200" dirty="0">
              <a:solidFill>
                <a:srgbClr val="D6DCE5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746903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Врачи, активно использующие цифровые инструменты в повседневной практике, на 65% более склонны к принятию AI.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5617936" y="3891329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6DCE5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Умеренные пользователи</a:t>
            </a:r>
            <a:endParaRPr lang="en-US" sz="2200" dirty="0">
              <a:solidFill>
                <a:srgbClr val="D6DCE5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5617936" y="4826803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Специалисты, использующие базовые технологии, проявляют средний уровень интереса к AI (45%).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9872067" y="3811429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6DCE5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Консервативные пользователи</a:t>
            </a:r>
            <a:endParaRPr lang="en-US" sz="2200" dirty="0">
              <a:solidFill>
                <a:srgbClr val="D6DCE5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9872067" y="4746903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Врачи, предпочитающие традиционные методы работы, лишь на 20% заинтересованы в использовании AI.</a:t>
            </a:r>
            <a:endParaRPr lang="en-US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92786" y="444937"/>
            <a:ext cx="5519889" cy="654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Предпочтительные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типы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endParaRPr lang="ru-RU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  <a:p>
            <a:pPr marL="0" indent="0" algn="l"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AI-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инструментов</a:t>
            </a:r>
            <a:endParaRPr lang="en-US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32829" y="3132040"/>
            <a:ext cx="4248745" cy="2864644"/>
          </a:xfrm>
          <a:prstGeom prst="roundRect">
            <a:avLst>
              <a:gd name="adj" fmla="val 1096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2"/>
          <p:cNvSpPr/>
          <p:nvPr/>
        </p:nvSpPr>
        <p:spPr>
          <a:xfrm>
            <a:off x="942141" y="3341352"/>
            <a:ext cx="3830122" cy="654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Специализированные медицинские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942141" y="4121092"/>
            <a:ext cx="3830122" cy="1339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68% врачей предпочли бы использовать AI-инструменты, специально разработанные для медицинской сферы с учетом ее особенностей.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331109" y="3132040"/>
            <a:ext cx="4248745" cy="2864644"/>
          </a:xfrm>
          <a:prstGeom prst="roundRect">
            <a:avLst>
              <a:gd name="adj" fmla="val 1096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8" name="Text 5"/>
          <p:cNvSpPr/>
          <p:nvPr/>
        </p:nvSpPr>
        <p:spPr>
          <a:xfrm>
            <a:off x="5540421" y="3341352"/>
            <a:ext cx="3830122" cy="981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Универсальные с медицинскими функциями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5540421" y="4448157"/>
            <a:ext cx="3830122" cy="1339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25% готовы работать с универсальными AI-инструментами, имеющими дополнительные медицинские функции и базы знаний.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9929389" y="3132040"/>
            <a:ext cx="4248745" cy="2864644"/>
          </a:xfrm>
          <a:prstGeom prst="roundRect">
            <a:avLst>
              <a:gd name="adj" fmla="val 1096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8"/>
          <p:cNvSpPr/>
          <p:nvPr/>
        </p:nvSpPr>
        <p:spPr>
          <a:xfrm>
            <a:off x="10138701" y="3341352"/>
            <a:ext cx="28839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Общего назначения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10138701" y="3794028"/>
            <a:ext cx="3830122" cy="1004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7% считают достаточными стандартные AI-инструменты общего назначения для создания медицинского контента.</a:t>
            </a:r>
            <a:endParaRPr lang="en-US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4023" y="592455"/>
            <a:ext cx="13122354" cy="1346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Потребность в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обратной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связи</a:t>
            </a:r>
            <a:endParaRPr lang="ru-RU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  <a:p>
            <a:pPr marL="0" indent="0" algn="l">
              <a:buNone/>
            </a:pP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при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использовании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AI</a:t>
            </a:r>
          </a:p>
        </p:txBody>
      </p:sp>
      <p:sp>
        <p:nvSpPr>
          <p:cNvPr id="3" name="Text 1"/>
          <p:cNvSpPr/>
          <p:nvPr/>
        </p:nvSpPr>
        <p:spPr>
          <a:xfrm>
            <a:off x="3567361" y="2570597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Проверка фактов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2318872" y="2804674"/>
            <a:ext cx="394168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Верификация медицинской информации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5806671" y="3939082"/>
            <a:ext cx="322302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8324889" y="3410258"/>
            <a:ext cx="3530322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Стилистическая оценка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8324889" y="3644335"/>
            <a:ext cx="394168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Соответствие стилю врача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7677500" y="3672858"/>
            <a:ext cx="322302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500" dirty="0"/>
          </a:p>
        </p:txBody>
      </p:sp>
      <p:sp>
        <p:nvSpPr>
          <p:cNvPr id="11" name="Text 7"/>
          <p:cNvSpPr/>
          <p:nvPr/>
        </p:nvSpPr>
        <p:spPr>
          <a:xfrm>
            <a:off x="8324890" y="5263828"/>
            <a:ext cx="4816554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Понятность для аудитории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8324889" y="5501358"/>
            <a:ext cx="3833932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Доступность объяснений</a:t>
            </a:r>
            <a:endParaRPr lang="en-US" sz="1650" dirty="0"/>
          </a:p>
        </p:txBody>
      </p:sp>
      <p:sp>
        <p:nvSpPr>
          <p:cNvPr id="15" name="Text 10"/>
          <p:cNvSpPr/>
          <p:nvPr/>
        </p:nvSpPr>
        <p:spPr>
          <a:xfrm>
            <a:off x="3095915" y="6288429"/>
            <a:ext cx="3215878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Актуальность данных</a:t>
            </a:r>
            <a:endParaRPr lang="en-US" sz="2100" dirty="0"/>
          </a:p>
        </p:txBody>
      </p:sp>
      <p:sp>
        <p:nvSpPr>
          <p:cNvPr id="16" name="Text 11"/>
          <p:cNvSpPr/>
          <p:nvPr/>
        </p:nvSpPr>
        <p:spPr>
          <a:xfrm>
            <a:off x="2370110" y="6589239"/>
            <a:ext cx="394168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Соответствие современным знаниям</a:t>
            </a:r>
            <a:endParaRPr lang="en-US" sz="1650" dirty="0"/>
          </a:p>
        </p:txBody>
      </p:sp>
      <p:sp>
        <p:nvSpPr>
          <p:cNvPr id="18" name="Text 12"/>
          <p:cNvSpPr/>
          <p:nvPr/>
        </p:nvSpPr>
        <p:spPr>
          <a:xfrm>
            <a:off x="7151839" y="6684901"/>
            <a:ext cx="322302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2500" dirty="0"/>
          </a:p>
        </p:txBody>
      </p:sp>
      <p:sp>
        <p:nvSpPr>
          <p:cNvPr id="19" name="Text 13"/>
          <p:cNvSpPr/>
          <p:nvPr/>
        </p:nvSpPr>
        <p:spPr>
          <a:xfrm>
            <a:off x="2618195" y="4353403"/>
            <a:ext cx="364236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Этическая корректность</a:t>
            </a:r>
            <a:endParaRPr lang="en-US" sz="2100" dirty="0"/>
          </a:p>
        </p:txBody>
      </p:sp>
      <p:sp>
        <p:nvSpPr>
          <p:cNvPr id="20" name="Text 14"/>
          <p:cNvSpPr/>
          <p:nvPr/>
        </p:nvSpPr>
        <p:spPr>
          <a:xfrm>
            <a:off x="2318872" y="4630699"/>
            <a:ext cx="394168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Соблюдение медицинской этики</a:t>
            </a:r>
            <a:endParaRPr lang="en-US" sz="1650" dirty="0"/>
          </a:p>
        </p:txBody>
      </p:sp>
      <p:sp>
        <p:nvSpPr>
          <p:cNvPr id="22" name="Text 15"/>
          <p:cNvSpPr/>
          <p:nvPr/>
        </p:nvSpPr>
        <p:spPr>
          <a:xfrm>
            <a:off x="5481750" y="5800624"/>
            <a:ext cx="322302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</a:t>
            </a:r>
            <a:endParaRPr lang="en-US" sz="2500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EFB5AD6-008C-0624-25A6-6B6E0E15B790}"/>
              </a:ext>
            </a:extLst>
          </p:cNvPr>
          <p:cNvCxnSpPr>
            <a:cxnSpLocks/>
          </p:cNvCxnSpPr>
          <p:nvPr/>
        </p:nvCxnSpPr>
        <p:spPr>
          <a:xfrm flipH="1">
            <a:off x="7349907" y="2264566"/>
            <a:ext cx="2506" cy="4891608"/>
          </a:xfrm>
          <a:prstGeom prst="line">
            <a:avLst/>
          </a:prstGeom>
          <a:ln w="38100">
            <a:solidFill>
              <a:srgbClr val="97D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hape 2">
            <a:extLst>
              <a:ext uri="{FF2B5EF4-FFF2-40B4-BE49-F238E27FC236}">
                <a16:creationId xmlns:a16="http://schemas.microsoft.com/office/drawing/2014/main" id="{217E6FAE-6106-0E5C-CC85-CA955F365341}"/>
              </a:ext>
            </a:extLst>
          </p:cNvPr>
          <p:cNvSpPr/>
          <p:nvPr/>
        </p:nvSpPr>
        <p:spPr>
          <a:xfrm>
            <a:off x="6646187" y="2907187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5" name="Shape 3">
            <a:extLst>
              <a:ext uri="{FF2B5EF4-FFF2-40B4-BE49-F238E27FC236}">
                <a16:creationId xmlns:a16="http://schemas.microsoft.com/office/drawing/2014/main" id="{7128CF7E-BF5B-C798-25C4-9F465FB1A293}"/>
              </a:ext>
            </a:extLst>
          </p:cNvPr>
          <p:cNvSpPr/>
          <p:nvPr/>
        </p:nvSpPr>
        <p:spPr>
          <a:xfrm>
            <a:off x="7147157" y="2688550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pPr algn="ctr"/>
            <a:r>
              <a:rPr lang="ru-RU" b="1" dirty="0">
                <a:latin typeface="Montserrat" pitchFamily="2" charset="0"/>
              </a:rPr>
              <a:t>1</a:t>
            </a:r>
          </a:p>
        </p:txBody>
      </p:sp>
      <p:sp>
        <p:nvSpPr>
          <p:cNvPr id="26" name="Shape 7">
            <a:extLst>
              <a:ext uri="{FF2B5EF4-FFF2-40B4-BE49-F238E27FC236}">
                <a16:creationId xmlns:a16="http://schemas.microsoft.com/office/drawing/2014/main" id="{91F7B27E-6396-3655-D9A0-E5D37BAF111C}"/>
              </a:ext>
            </a:extLst>
          </p:cNvPr>
          <p:cNvSpPr/>
          <p:nvPr/>
        </p:nvSpPr>
        <p:spPr>
          <a:xfrm>
            <a:off x="7540406" y="3669292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7" name="Shape 8">
            <a:extLst>
              <a:ext uri="{FF2B5EF4-FFF2-40B4-BE49-F238E27FC236}">
                <a16:creationId xmlns:a16="http://schemas.microsoft.com/office/drawing/2014/main" id="{959101B6-44DD-55B1-12BB-A5A9A36B88A9}"/>
              </a:ext>
            </a:extLst>
          </p:cNvPr>
          <p:cNvSpPr/>
          <p:nvPr/>
        </p:nvSpPr>
        <p:spPr>
          <a:xfrm>
            <a:off x="7147157" y="4448654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pPr algn="ctr"/>
            <a:r>
              <a:rPr lang="ru-RU" b="1" dirty="0">
                <a:latin typeface="Montserrat" pitchFamily="2" charset="0"/>
              </a:rPr>
              <a:t>3</a:t>
            </a:r>
          </a:p>
        </p:txBody>
      </p:sp>
      <p:sp>
        <p:nvSpPr>
          <p:cNvPr id="28" name="Shape 12">
            <a:extLst>
              <a:ext uri="{FF2B5EF4-FFF2-40B4-BE49-F238E27FC236}">
                <a16:creationId xmlns:a16="http://schemas.microsoft.com/office/drawing/2014/main" id="{E3EF28B2-D9DD-626B-C8B2-62444D763668}"/>
              </a:ext>
            </a:extLst>
          </p:cNvPr>
          <p:cNvSpPr/>
          <p:nvPr/>
        </p:nvSpPr>
        <p:spPr>
          <a:xfrm>
            <a:off x="6548256" y="6552426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9" name="Shape 13">
            <a:extLst>
              <a:ext uri="{FF2B5EF4-FFF2-40B4-BE49-F238E27FC236}">
                <a16:creationId xmlns:a16="http://schemas.microsoft.com/office/drawing/2014/main" id="{79E90451-3B59-69A2-D0F0-87475E89AA2F}"/>
              </a:ext>
            </a:extLst>
          </p:cNvPr>
          <p:cNvSpPr/>
          <p:nvPr/>
        </p:nvSpPr>
        <p:spPr>
          <a:xfrm>
            <a:off x="7147157" y="6327278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pPr algn="ctr"/>
            <a:r>
              <a:rPr lang="ru-RU" b="1" dirty="0">
                <a:latin typeface="Montserrat" pitchFamily="2" charset="0"/>
              </a:rPr>
              <a:t>5</a:t>
            </a:r>
          </a:p>
        </p:txBody>
      </p:sp>
      <p:sp>
        <p:nvSpPr>
          <p:cNvPr id="30" name="Shape 13">
            <a:extLst>
              <a:ext uri="{FF2B5EF4-FFF2-40B4-BE49-F238E27FC236}">
                <a16:creationId xmlns:a16="http://schemas.microsoft.com/office/drawing/2014/main" id="{A0799995-0882-69DF-8F6E-A080205357CA}"/>
              </a:ext>
            </a:extLst>
          </p:cNvPr>
          <p:cNvSpPr/>
          <p:nvPr/>
        </p:nvSpPr>
        <p:spPr>
          <a:xfrm>
            <a:off x="7147157" y="5378590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pPr algn="ctr"/>
            <a:r>
              <a:rPr lang="ru-RU" b="1" dirty="0">
                <a:latin typeface="Montserrat" pitchFamily="2" charset="0"/>
              </a:rPr>
              <a:t>4</a:t>
            </a:r>
          </a:p>
        </p:txBody>
      </p:sp>
      <p:sp>
        <p:nvSpPr>
          <p:cNvPr id="31" name="Shape 13">
            <a:extLst>
              <a:ext uri="{FF2B5EF4-FFF2-40B4-BE49-F238E27FC236}">
                <a16:creationId xmlns:a16="http://schemas.microsoft.com/office/drawing/2014/main" id="{71986BB2-B9DF-7798-5FD7-7725F51A9974}"/>
              </a:ext>
            </a:extLst>
          </p:cNvPr>
          <p:cNvSpPr/>
          <p:nvPr/>
        </p:nvSpPr>
        <p:spPr>
          <a:xfrm>
            <a:off x="7147157" y="3467549"/>
            <a:ext cx="436959" cy="436959"/>
          </a:xfrm>
          <a:prstGeom prst="roundRect">
            <a:avLst>
              <a:gd name="adj" fmla="val 6667"/>
            </a:avLst>
          </a:prstGeom>
          <a:solidFill>
            <a:srgbClr val="97DEFF"/>
          </a:solidFill>
          <a:ln/>
        </p:spPr>
        <p:txBody>
          <a:bodyPr/>
          <a:lstStyle/>
          <a:p>
            <a:pPr algn="ctr"/>
            <a:r>
              <a:rPr lang="ru-RU" b="1" dirty="0">
                <a:latin typeface="Montserrat" pitchFamily="2" charset="0"/>
              </a:rPr>
              <a:t>2</a:t>
            </a:r>
          </a:p>
        </p:txBody>
      </p:sp>
      <p:sp>
        <p:nvSpPr>
          <p:cNvPr id="32" name="Shape 7">
            <a:extLst>
              <a:ext uri="{FF2B5EF4-FFF2-40B4-BE49-F238E27FC236}">
                <a16:creationId xmlns:a16="http://schemas.microsoft.com/office/drawing/2014/main" id="{6C3DBDC4-B02D-8D10-1993-0B656910E96F}"/>
              </a:ext>
            </a:extLst>
          </p:cNvPr>
          <p:cNvSpPr/>
          <p:nvPr/>
        </p:nvSpPr>
        <p:spPr>
          <a:xfrm>
            <a:off x="6594405" y="4667133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3" name="Shape 7">
            <a:extLst>
              <a:ext uri="{FF2B5EF4-FFF2-40B4-BE49-F238E27FC236}">
                <a16:creationId xmlns:a16="http://schemas.microsoft.com/office/drawing/2014/main" id="{E3257AE7-A2BA-1877-1BB3-3AA9C95026EA}"/>
              </a:ext>
            </a:extLst>
          </p:cNvPr>
          <p:cNvSpPr/>
          <p:nvPr/>
        </p:nvSpPr>
        <p:spPr>
          <a:xfrm>
            <a:off x="7540812" y="5577558"/>
            <a:ext cx="582573" cy="22860"/>
          </a:xfrm>
          <a:prstGeom prst="roundRect">
            <a:avLst>
              <a:gd name="adj" fmla="val 127436"/>
            </a:avLst>
          </a:prstGeom>
          <a:solidFill>
            <a:srgbClr val="97DEFF"/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DBE994E-5545-BE61-F51B-E326AEB08DA7}"/>
              </a:ext>
            </a:extLst>
          </p:cNvPr>
          <p:cNvSpPr/>
          <p:nvPr/>
        </p:nvSpPr>
        <p:spPr>
          <a:xfrm>
            <a:off x="6495138" y="5971924"/>
            <a:ext cx="8363862" cy="2435292"/>
          </a:xfrm>
          <a:prstGeom prst="roundRect">
            <a:avLst>
              <a:gd name="adj" fmla="val 9764"/>
            </a:avLst>
          </a:prstGeom>
          <a:solidFill>
            <a:srgbClr val="73FDD6">
              <a:alpha val="78039"/>
            </a:srgbClr>
          </a:solidFill>
          <a:ln>
            <a:noFill/>
          </a:ln>
          <a:effectLst>
            <a:outerShdw blurRad="453135" dist="210057" dir="13500000" algn="br" rotWithShape="0">
              <a:srgbClr val="73FDD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0"/>
          <p:cNvSpPr/>
          <p:nvPr/>
        </p:nvSpPr>
        <p:spPr>
          <a:xfrm>
            <a:off x="1170849" y="422137"/>
            <a:ext cx="7850267" cy="1155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Влияние наличия публикаций на отношение к AI</a:t>
            </a:r>
            <a:endParaRPr lang="en-US" sz="3600" dirty="0">
              <a:solidFill>
                <a:srgbClr val="73FDD6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170849" y="2430868"/>
            <a:ext cx="7850267" cy="609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68</a:t>
            </a:r>
            <a:r>
              <a:rPr lang="en-US" sz="4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%</a:t>
            </a:r>
            <a:endParaRPr lang="en-US" sz="4800" dirty="0"/>
          </a:p>
        </p:txBody>
      </p:sp>
      <p:sp>
        <p:nvSpPr>
          <p:cNvPr id="5" name="Text 2"/>
          <p:cNvSpPr/>
          <p:nvPr/>
        </p:nvSpPr>
        <p:spPr>
          <a:xfrm>
            <a:off x="1170849" y="3000225"/>
            <a:ext cx="5657731" cy="288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врачей имеющих опыт научных публикаций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170848" y="3289071"/>
            <a:ext cx="785026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открыты к использованию AI для создания контента.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1170849" y="4613879"/>
            <a:ext cx="7850267" cy="609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42</a:t>
            </a:r>
            <a:r>
              <a:rPr lang="en-US" sz="40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%</a:t>
            </a:r>
            <a:endParaRPr lang="en-US" sz="4800" dirty="0"/>
          </a:p>
        </p:txBody>
      </p:sp>
      <p:sp>
        <p:nvSpPr>
          <p:cNvPr id="8" name="Text 5"/>
          <p:cNvSpPr/>
          <p:nvPr/>
        </p:nvSpPr>
        <p:spPr>
          <a:xfrm>
            <a:off x="1170848" y="5149049"/>
            <a:ext cx="2897029" cy="288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Без опыта публикаций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1088656" y="5371399"/>
            <a:ext cx="785026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готовы использовать AI-инструменты.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6780133" y="6415238"/>
            <a:ext cx="7850267" cy="948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Специалисты с опытом научных публикаций лучше понимают процесс создания структурированного контента и видят в AI инструмент для оптимизации </a:t>
            </a: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этого</a:t>
            </a: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процесса</a:t>
            </a:r>
            <a:endParaRPr lang="en-US" sz="14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09248" y="442436"/>
            <a:ext cx="7778829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Потенциальные стимулы для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использования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AI</a:t>
            </a:r>
          </a:p>
        </p:txBody>
      </p:sp>
      <p:sp>
        <p:nvSpPr>
          <p:cNvPr id="4" name="Shape 1"/>
          <p:cNvSpPr/>
          <p:nvPr/>
        </p:nvSpPr>
        <p:spPr>
          <a:xfrm>
            <a:off x="1905743" y="2362548"/>
            <a:ext cx="438745" cy="438745"/>
          </a:xfrm>
          <a:prstGeom prst="roundRect">
            <a:avLst>
              <a:gd name="adj" fmla="val 6668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2"/>
          <p:cNvSpPr/>
          <p:nvPr/>
        </p:nvSpPr>
        <p:spPr>
          <a:xfrm>
            <a:off x="1978788" y="2399041"/>
            <a:ext cx="292537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2539513" y="2362548"/>
            <a:ext cx="3982403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Бесплатный пробный период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2539513" y="2621033"/>
            <a:ext cx="7145060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85% врачей считают, что возможность бесплатно протестировать AI-инструменты значительно повысила бы их интерес.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1905743" y="3822493"/>
            <a:ext cx="438745" cy="438745"/>
          </a:xfrm>
          <a:prstGeom prst="roundRect">
            <a:avLst>
              <a:gd name="adj" fmla="val 6668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Text 6"/>
          <p:cNvSpPr/>
          <p:nvPr/>
        </p:nvSpPr>
        <p:spPr>
          <a:xfrm>
            <a:off x="1978788" y="3858985"/>
            <a:ext cx="292537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2539513" y="3822493"/>
            <a:ext cx="3161109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Обучающие материалы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2539513" y="4088120"/>
            <a:ext cx="7145060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72% отмечают важность доступных обучающих материалов и руководств по использованию.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1905743" y="5282437"/>
            <a:ext cx="438745" cy="438745"/>
          </a:xfrm>
          <a:prstGeom prst="roundRect">
            <a:avLst>
              <a:gd name="adj" fmla="val 6668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Text 10"/>
          <p:cNvSpPr/>
          <p:nvPr/>
        </p:nvSpPr>
        <p:spPr>
          <a:xfrm>
            <a:off x="1978788" y="5318930"/>
            <a:ext cx="292537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2539513" y="5282437"/>
            <a:ext cx="3097768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Истории успеха коллег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2539513" y="5555207"/>
            <a:ext cx="7145060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65% были бы более мотивированы, увидев примеры успешного использования AI другими врачами.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1905743" y="6742381"/>
            <a:ext cx="438745" cy="438745"/>
          </a:xfrm>
          <a:prstGeom prst="roundRect">
            <a:avLst>
              <a:gd name="adj" fmla="val 6668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Text 14"/>
          <p:cNvSpPr/>
          <p:nvPr/>
        </p:nvSpPr>
        <p:spPr>
          <a:xfrm>
            <a:off x="1978788" y="6778874"/>
            <a:ext cx="292537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539513" y="6742381"/>
            <a:ext cx="2936677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Финансовые стимулы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2539513" y="7000391"/>
            <a:ext cx="7145060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58% заинтересованы в скидках или специальных предложениях для медицинских работников.</a:t>
            </a:r>
            <a:endParaRPr lang="en-US" sz="15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E9AD7A4-85E7-AACD-181F-43498C3978AC}"/>
              </a:ext>
            </a:extLst>
          </p:cNvPr>
          <p:cNvSpPr/>
          <p:nvPr/>
        </p:nvSpPr>
        <p:spPr>
          <a:xfrm>
            <a:off x="5133853" y="2913585"/>
            <a:ext cx="12328957" cy="1160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ru-RU" sz="28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КАНАЛ О ТЕХНОЛОГИЯХ </a:t>
            </a:r>
          </a:p>
          <a:p>
            <a:pPr marL="0" indent="0" algn="l">
              <a:lnSpc>
                <a:spcPts val="4550"/>
              </a:lnSpc>
              <a:buNone/>
            </a:pPr>
            <a:r>
              <a:rPr lang="ru-RU" sz="28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В ФАРМАМКЕТИНГЕ</a:t>
            </a:r>
            <a:endParaRPr lang="en-US" sz="28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pic>
        <p:nvPicPr>
          <p:cNvPr id="3" name="Рисунок 2" descr="Изображение выглядит как текст, снимок экран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8287E219-D22D-BD86-F07B-3629EE2B5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114" y="3301235"/>
            <a:ext cx="2338998" cy="2318658"/>
          </a:xfrm>
          <a:prstGeom prst="roundRect">
            <a:avLst>
              <a:gd name="adj" fmla="val 9649"/>
            </a:avLst>
          </a:prstGeom>
          <a:solidFill>
            <a:srgbClr val="73FDD6">
              <a:alpha val="78039"/>
            </a:srgbClr>
          </a:solidFill>
          <a:ln>
            <a:noFill/>
          </a:ln>
          <a:effectLst>
            <a:outerShdw blurRad="453135" dist="94041" dir="1920000" algn="br" rotWithShape="0">
              <a:srgbClr val="73FDD6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389E6A-36EC-77D6-AE3B-B626CD4A8627}"/>
              </a:ext>
            </a:extLst>
          </p:cNvPr>
          <p:cNvSpPr txBox="1"/>
          <p:nvPr/>
        </p:nvSpPr>
        <p:spPr>
          <a:xfrm>
            <a:off x="4965887" y="5545949"/>
            <a:ext cx="296037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@martech_pharma</a:t>
            </a:r>
            <a:endParaRPr lang="ru-RU" sz="21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2A9559F-8C8E-227A-1972-6B647ACC9FA1}"/>
              </a:ext>
            </a:extLst>
          </p:cNvPr>
          <p:cNvGrpSpPr/>
          <p:nvPr/>
        </p:nvGrpSpPr>
        <p:grpSpPr>
          <a:xfrm>
            <a:off x="4936287" y="4430247"/>
            <a:ext cx="2771103" cy="729582"/>
            <a:chOff x="9664514" y="1969788"/>
            <a:chExt cx="2771103" cy="729582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E044E062-865D-DCAF-6C6D-2DE272F482CF}"/>
                </a:ext>
              </a:extLst>
            </p:cNvPr>
            <p:cNvSpPr/>
            <p:nvPr/>
          </p:nvSpPr>
          <p:spPr>
            <a:xfrm>
              <a:off x="9694114" y="2000105"/>
              <a:ext cx="2741503" cy="661481"/>
            </a:xfrm>
            <a:prstGeom prst="roundRect">
              <a:avLst>
                <a:gd name="adj" fmla="val 50000"/>
              </a:avLst>
            </a:prstGeom>
            <a:solidFill>
              <a:srgbClr val="73FDD6">
                <a:alpha val="78039"/>
              </a:srgbClr>
            </a:solidFill>
            <a:ln>
              <a:noFill/>
            </a:ln>
            <a:effectLst>
              <a:outerShdw blurRad="453135" dist="210057" dir="13500000" algn="br" rotWithShape="0">
                <a:srgbClr val="73FDD6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Подпишись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4694E47-6919-519C-DE0F-862F416B5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64514" y="1969788"/>
              <a:ext cx="729582" cy="72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1635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1B117B4F-D895-5947-CDCA-96C18C7BF641}"/>
              </a:ext>
            </a:extLst>
          </p:cNvPr>
          <p:cNvSpPr/>
          <p:nvPr/>
        </p:nvSpPr>
        <p:spPr>
          <a:xfrm>
            <a:off x="536137" y="421242"/>
            <a:ext cx="6779063" cy="1136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ru-RU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Описание исследования</a:t>
            </a:r>
            <a:endParaRPr lang="en-US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A066F75-EF78-DD35-518B-8D24E6238B10}"/>
              </a:ext>
            </a:extLst>
          </p:cNvPr>
          <p:cNvSpPr/>
          <p:nvPr/>
        </p:nvSpPr>
        <p:spPr>
          <a:xfrm>
            <a:off x="1637910" y="2205236"/>
            <a:ext cx="50102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Выборка</a:t>
            </a:r>
            <a:endParaRPr lang="en-US" sz="22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DCA88D79-BD2F-AC40-03C6-940D61C7C490}"/>
              </a:ext>
            </a:extLst>
          </p:cNvPr>
          <p:cNvSpPr/>
          <p:nvPr/>
        </p:nvSpPr>
        <p:spPr>
          <a:xfrm>
            <a:off x="1637910" y="252716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600 врачей </a:t>
            </a:r>
            <a:r>
              <a:rPr lang="ru-RU" sz="160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рандомных</a:t>
            </a:r>
            <a:r>
              <a:rPr lang="ru-RU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специальностей</a:t>
            </a:r>
            <a:endParaRPr lang="en-US" sz="160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4C158859-0AE8-EF4C-83C5-50EBF13BF241}"/>
              </a:ext>
            </a:extLst>
          </p:cNvPr>
          <p:cNvSpPr/>
          <p:nvPr/>
        </p:nvSpPr>
        <p:spPr>
          <a:xfrm>
            <a:off x="4709931" y="3202157"/>
            <a:ext cx="50102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География</a:t>
            </a:r>
            <a:endParaRPr lang="en-US" sz="2200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B99A80C7-65E6-734F-AF80-1F104F429222}"/>
              </a:ext>
            </a:extLst>
          </p:cNvPr>
          <p:cNvSpPr/>
          <p:nvPr/>
        </p:nvSpPr>
        <p:spPr>
          <a:xfrm>
            <a:off x="4709931" y="344498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Миллионники</a:t>
            </a:r>
            <a:endParaRPr lang="en-US" sz="1600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AE3E3B84-FB32-DF5E-5927-85D266B739C3}"/>
              </a:ext>
            </a:extLst>
          </p:cNvPr>
          <p:cNvSpPr/>
          <p:nvPr/>
        </p:nvSpPr>
        <p:spPr>
          <a:xfrm>
            <a:off x="7589362" y="3837495"/>
            <a:ext cx="50102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Период </a:t>
            </a:r>
            <a:endParaRPr lang="en-US" sz="2200" dirty="0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DFBCC680-0AFE-B62B-77EB-73BDD2D4ADF4}"/>
              </a:ext>
            </a:extLst>
          </p:cNvPr>
          <p:cNvSpPr/>
          <p:nvPr/>
        </p:nvSpPr>
        <p:spPr>
          <a:xfrm>
            <a:off x="7589363" y="4080319"/>
            <a:ext cx="27334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160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</a:rPr>
              <a:t>Ноябрь 2024  – Февраль 2025</a:t>
            </a:r>
            <a:endParaRPr lang="en-US" sz="160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BC8FFFA-3D88-9783-308C-2F46E7DD2B3C}"/>
              </a:ext>
            </a:extLst>
          </p:cNvPr>
          <p:cNvCxnSpPr>
            <a:cxnSpLocks/>
          </p:cNvCxnSpPr>
          <p:nvPr/>
        </p:nvCxnSpPr>
        <p:spPr>
          <a:xfrm flipV="1">
            <a:off x="1637910" y="3000744"/>
            <a:ext cx="0" cy="5271657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E279F4D-C355-0FB8-7323-9C5FCCC7E6F1}"/>
              </a:ext>
            </a:extLst>
          </p:cNvPr>
          <p:cNvCxnSpPr>
            <a:cxnSpLocks/>
          </p:cNvCxnSpPr>
          <p:nvPr/>
        </p:nvCxnSpPr>
        <p:spPr>
          <a:xfrm flipV="1">
            <a:off x="4502296" y="3678446"/>
            <a:ext cx="0" cy="4593955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0CEFF75-9165-ABF5-22F8-0F4713172DD6}"/>
              </a:ext>
            </a:extLst>
          </p:cNvPr>
          <p:cNvCxnSpPr>
            <a:cxnSpLocks/>
          </p:cNvCxnSpPr>
          <p:nvPr/>
        </p:nvCxnSpPr>
        <p:spPr>
          <a:xfrm flipV="1">
            <a:off x="7366682" y="4318323"/>
            <a:ext cx="0" cy="3911277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0A85785-28DB-29D1-ED0D-84EBB6245A86}"/>
              </a:ext>
            </a:extLst>
          </p:cNvPr>
          <p:cNvGrpSpPr/>
          <p:nvPr/>
        </p:nvGrpSpPr>
        <p:grpSpPr>
          <a:xfrm>
            <a:off x="10550555" y="4306408"/>
            <a:ext cx="7403135" cy="3923192"/>
            <a:chOff x="9559037" y="4271010"/>
            <a:chExt cx="7403135" cy="3923192"/>
          </a:xfrm>
        </p:grpSpPr>
        <p:sp>
          <p:nvSpPr>
            <p:cNvPr id="10" name="Text 2">
              <a:extLst>
                <a:ext uri="{FF2B5EF4-FFF2-40B4-BE49-F238E27FC236}">
                  <a16:creationId xmlns:a16="http://schemas.microsoft.com/office/drawing/2014/main" id="{91A09868-53B8-637F-648D-9C5A50611D04}"/>
                </a:ext>
              </a:extLst>
            </p:cNvPr>
            <p:cNvSpPr/>
            <p:nvPr/>
          </p:nvSpPr>
          <p:spPr>
            <a:xfrm>
              <a:off x="9781717" y="4271010"/>
              <a:ext cx="5010269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>
                <a:lnSpc>
                  <a:spcPts val="2750"/>
                </a:lnSpc>
                <a:buNone/>
              </a:pPr>
              <a:r>
                <a:rPr lang="ru-RU" sz="2200" b="1" dirty="0" err="1">
                  <a:solidFill>
                    <a:srgbClr val="E0D6DE"/>
                  </a:solidFill>
                  <a:latin typeface="Montserrat Bold" pitchFamily="34" charset="0"/>
                  <a:ea typeface="Montserrat Bold" pitchFamily="34" charset="-122"/>
                  <a:cs typeface="Montserrat Bold" pitchFamily="34" charset="-120"/>
                </a:rPr>
                <a:t>Соц</a:t>
              </a:r>
              <a:r>
                <a:rPr lang="ru-RU" sz="2200" b="1" dirty="0">
                  <a:solidFill>
                    <a:srgbClr val="E0D6DE"/>
                  </a:solidFill>
                  <a:latin typeface="Montserrat Bold" pitchFamily="34" charset="0"/>
                  <a:ea typeface="Montserrat Bold" pitchFamily="34" charset="-122"/>
                  <a:cs typeface="Montserrat Bold" pitchFamily="34" charset="-120"/>
                </a:rPr>
                <a:t>-дем</a:t>
              </a:r>
              <a:endParaRPr lang="en-US" sz="2200" dirty="0"/>
            </a:p>
          </p:txBody>
        </p:sp>
        <p:sp>
          <p:nvSpPr>
            <p:cNvPr id="11" name="Text 3">
              <a:extLst>
                <a:ext uri="{FF2B5EF4-FFF2-40B4-BE49-F238E27FC236}">
                  <a16:creationId xmlns:a16="http://schemas.microsoft.com/office/drawing/2014/main" id="{8E734A56-B49E-FE00-89D8-CBCDE74BDFCB}"/>
                </a:ext>
              </a:extLst>
            </p:cNvPr>
            <p:cNvSpPr/>
            <p:nvPr/>
          </p:nvSpPr>
          <p:spPr>
            <a:xfrm>
              <a:off x="9781717" y="4682925"/>
              <a:ext cx="1642774" cy="7258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ru-RU" sz="16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</a:rPr>
                <a:t>М – 42%</a:t>
              </a:r>
            </a:p>
            <a:p>
              <a:pPr marL="0" indent="0">
                <a:buNone/>
              </a:pPr>
              <a:r>
                <a:rPr lang="ru-RU" sz="16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</a:rPr>
                <a:t>Ж – 58%</a:t>
              </a:r>
            </a:p>
            <a:p>
              <a:pPr marL="0" indent="0">
                <a:lnSpc>
                  <a:spcPts val="2850"/>
                </a:lnSpc>
                <a:buNone/>
              </a:pPr>
              <a:endParaRPr lang="en-US" sz="1600" dirty="0"/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AB167D87-4CF7-0640-87BF-12B0424396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9037" y="4687785"/>
              <a:ext cx="0" cy="3506417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2">
              <a:extLst>
                <a:ext uri="{FF2B5EF4-FFF2-40B4-BE49-F238E27FC236}">
                  <a16:creationId xmlns:a16="http://schemas.microsoft.com/office/drawing/2014/main" id="{0E8553E9-2206-989C-80CC-0D1EDA0F3AD3}"/>
                </a:ext>
              </a:extLst>
            </p:cNvPr>
            <p:cNvSpPr/>
            <p:nvPr/>
          </p:nvSpPr>
          <p:spPr>
            <a:xfrm>
              <a:off x="11257978" y="4560509"/>
              <a:ext cx="4809292" cy="32325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</a:rPr>
                <a:t>до 35 лет</a:t>
              </a:r>
            </a:p>
          </p:txBody>
        </p:sp>
        <p:sp>
          <p:nvSpPr>
            <p:cNvPr id="19" name="Text 5">
              <a:extLst>
                <a:ext uri="{FF2B5EF4-FFF2-40B4-BE49-F238E27FC236}">
                  <a16:creationId xmlns:a16="http://schemas.microsoft.com/office/drawing/2014/main" id="{4167850C-229D-2112-B517-F04835A905A0}"/>
                </a:ext>
              </a:extLst>
            </p:cNvPr>
            <p:cNvSpPr/>
            <p:nvPr/>
          </p:nvSpPr>
          <p:spPr>
            <a:xfrm>
              <a:off x="11257977" y="4851554"/>
              <a:ext cx="4443766" cy="32325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</a:rPr>
                <a:t>35-50 лет</a:t>
              </a:r>
            </a:p>
          </p:txBody>
        </p:sp>
        <p:sp>
          <p:nvSpPr>
            <p:cNvPr id="20" name="Text 8">
              <a:extLst>
                <a:ext uri="{FF2B5EF4-FFF2-40B4-BE49-F238E27FC236}">
                  <a16:creationId xmlns:a16="http://schemas.microsoft.com/office/drawing/2014/main" id="{8A16207E-D930-8ED7-01F1-EC75D3276C4E}"/>
                </a:ext>
              </a:extLst>
            </p:cNvPr>
            <p:cNvSpPr/>
            <p:nvPr/>
          </p:nvSpPr>
          <p:spPr>
            <a:xfrm>
              <a:off x="10776280" y="5085475"/>
              <a:ext cx="6185892" cy="32325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</a:rPr>
                <a:t>старше</a:t>
              </a:r>
              <a:r>
                <a:rPr lang="en-US" sz="16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</a:rPr>
                <a:t> 50 лет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284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BA479C2-EAC2-15AE-EA00-36FC7A20069A}"/>
              </a:ext>
            </a:extLst>
          </p:cNvPr>
          <p:cNvSpPr/>
          <p:nvPr/>
        </p:nvSpPr>
        <p:spPr>
          <a:xfrm>
            <a:off x="701694" y="6315030"/>
            <a:ext cx="13676190" cy="1304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600" dirty="0">
                <a:solidFill>
                  <a:srgbClr val="73FDD6"/>
                </a:solidFill>
                <a:latin typeface="Montserrat" pitchFamily="2" charset="0"/>
                <a:ea typeface="Montserrat Bold" pitchFamily="34" charset="-122"/>
              </a:rPr>
              <a:t>Часть 1</a:t>
            </a:r>
          </a:p>
          <a:p>
            <a:pPr marL="0" indent="0" algn="l">
              <a:buNone/>
            </a:pPr>
            <a:r>
              <a:rPr lang="ru-RU" sz="3600" b="1" dirty="0">
                <a:solidFill>
                  <a:srgbClr val="73FDD6"/>
                </a:solidFill>
                <a:latin typeface="Montserrat" pitchFamily="2" charset="0"/>
                <a:ea typeface="Montserrat Bold" pitchFamily="34" charset="-122"/>
              </a:rPr>
              <a:t>ГОТОВНОСТЬ ВРАЧЕЙ ГЕНЕРИРОВАТЬ КОНТЕНТ</a:t>
            </a:r>
            <a:endParaRPr lang="en-US" sz="3600" b="1" dirty="0">
              <a:solidFill>
                <a:srgbClr val="73FDD6"/>
              </a:solidFill>
              <a:latin typeface="Montserrat" pitchFamily="2" charset="0"/>
              <a:ea typeface="Montserrat Bold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554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BAB4CB82-3291-1DF9-E89B-40D8CCDE4B8A}"/>
              </a:ext>
            </a:extLst>
          </p:cNvPr>
          <p:cNvSpPr/>
          <p:nvPr/>
        </p:nvSpPr>
        <p:spPr>
          <a:xfrm>
            <a:off x="6849893" y="5448132"/>
            <a:ext cx="7989081" cy="2889994"/>
          </a:xfrm>
          <a:prstGeom prst="roundRect">
            <a:avLst>
              <a:gd name="adj" fmla="val 9764"/>
            </a:avLst>
          </a:prstGeom>
          <a:solidFill>
            <a:srgbClr val="73FDD6">
              <a:alpha val="78039"/>
            </a:srgbClr>
          </a:solidFill>
          <a:ln>
            <a:noFill/>
          </a:ln>
          <a:effectLst>
            <a:outerShdw blurRad="453135" dist="210057" dir="13500000" algn="br" rotWithShape="0">
              <a:srgbClr val="73FDD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536137" y="421242"/>
            <a:ext cx="6779063" cy="1136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Текущая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активность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врачей</a:t>
            </a:r>
            <a:endParaRPr lang="ru-RU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  <a:p>
            <a:pPr marL="0" indent="0" algn="l">
              <a:lnSpc>
                <a:spcPts val="3750"/>
              </a:lnSpc>
              <a:buNone/>
            </a:pPr>
            <a:r>
              <a:rPr lang="ru-RU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в написании контента</a:t>
            </a:r>
            <a:endParaRPr lang="en-US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l="22773" r="21881"/>
          <a:stretch/>
        </p:blipFill>
        <p:spPr>
          <a:xfrm>
            <a:off x="584663" y="1771930"/>
            <a:ext cx="5556738" cy="548638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4137C77-2517-0E9E-E768-0A08DCA71E14}"/>
              </a:ext>
            </a:extLst>
          </p:cNvPr>
          <p:cNvGrpSpPr/>
          <p:nvPr/>
        </p:nvGrpSpPr>
        <p:grpSpPr>
          <a:xfrm>
            <a:off x="824132" y="6871756"/>
            <a:ext cx="1597342" cy="614781"/>
            <a:chOff x="1072277" y="3983865"/>
            <a:chExt cx="1597342" cy="614781"/>
          </a:xfrm>
        </p:grpSpPr>
        <p:sp>
          <p:nvSpPr>
            <p:cNvPr id="4" name="Shape 1"/>
            <p:cNvSpPr/>
            <p:nvPr/>
          </p:nvSpPr>
          <p:spPr>
            <a:xfrm>
              <a:off x="1072277" y="3983865"/>
              <a:ext cx="153114" cy="153114"/>
            </a:xfrm>
            <a:prstGeom prst="roundRect">
              <a:avLst>
                <a:gd name="adj" fmla="val 11944"/>
              </a:avLst>
            </a:prstGeom>
            <a:solidFill>
              <a:srgbClr val="97B8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 2"/>
            <p:cNvSpPr/>
            <p:nvPr/>
          </p:nvSpPr>
          <p:spPr>
            <a:xfrm>
              <a:off x="1286351" y="3983865"/>
              <a:ext cx="1324332" cy="15311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00"/>
                </a:lnSpc>
                <a:buNone/>
              </a:pPr>
              <a:r>
                <a:rPr lang="en-US" sz="12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Не</a:t>
              </a:r>
              <a:r>
                <a:rPr lang="en-US" sz="12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 </a:t>
              </a:r>
              <a:r>
                <a:rPr lang="ru-RU" sz="12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создают контент</a:t>
              </a:r>
              <a:endParaRPr lang="en-US" sz="1200" dirty="0"/>
            </a:p>
          </p:txBody>
        </p:sp>
        <p:sp>
          <p:nvSpPr>
            <p:cNvPr id="6" name="Shape 3"/>
            <p:cNvSpPr/>
            <p:nvPr/>
          </p:nvSpPr>
          <p:spPr>
            <a:xfrm>
              <a:off x="1079658" y="4217305"/>
              <a:ext cx="153114" cy="153114"/>
            </a:xfrm>
            <a:prstGeom prst="roundRect">
              <a:avLst>
                <a:gd name="adj" fmla="val 11944"/>
              </a:avLst>
            </a:prstGeom>
            <a:solidFill>
              <a:srgbClr val="9C97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 4"/>
            <p:cNvSpPr/>
            <p:nvPr/>
          </p:nvSpPr>
          <p:spPr>
            <a:xfrm>
              <a:off x="1293733" y="4217305"/>
              <a:ext cx="1316950" cy="15311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00"/>
                </a:lnSpc>
                <a:buNone/>
              </a:pPr>
              <a:r>
                <a:rPr lang="en-US" sz="12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Пишут</a:t>
              </a:r>
              <a:r>
                <a:rPr lang="en-US" sz="12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 </a:t>
              </a:r>
              <a:r>
                <a:rPr lang="en-US" sz="12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статьи</a:t>
              </a:r>
              <a:endParaRPr lang="en-US" sz="120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1079659" y="4445532"/>
              <a:ext cx="153114" cy="153114"/>
            </a:xfrm>
            <a:prstGeom prst="roundRect">
              <a:avLst>
                <a:gd name="adj" fmla="val 11944"/>
              </a:avLst>
            </a:prstGeom>
            <a:solidFill>
              <a:srgbClr val="97DE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Text 6"/>
            <p:cNvSpPr/>
            <p:nvPr/>
          </p:nvSpPr>
          <p:spPr>
            <a:xfrm>
              <a:off x="1293733" y="4445532"/>
              <a:ext cx="1375886" cy="15311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00"/>
                </a:lnSpc>
                <a:buNone/>
              </a:pPr>
              <a:r>
                <a:rPr lang="en-US" sz="12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Снимают</a:t>
              </a:r>
              <a:r>
                <a:rPr lang="en-US" sz="12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 </a:t>
              </a:r>
              <a:r>
                <a:rPr lang="en-US" sz="12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видео</a:t>
              </a:r>
              <a:endParaRPr lang="en-US" sz="1200" dirty="0"/>
            </a:p>
          </p:txBody>
        </p:sp>
      </p:grpSp>
      <p:sp>
        <p:nvSpPr>
          <p:cNvPr id="10" name="Text 7"/>
          <p:cNvSpPr/>
          <p:nvPr/>
        </p:nvSpPr>
        <p:spPr>
          <a:xfrm>
            <a:off x="7448703" y="6208695"/>
            <a:ext cx="7058469" cy="1662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ru-RU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22% врачей из опрошенных </a:t>
            </a:r>
          </a:p>
          <a:p>
            <a:pPr marL="0" indent="0" algn="l">
              <a:lnSpc>
                <a:spcPts val="1900"/>
              </a:lnSpc>
              <a:buNone/>
            </a:pPr>
            <a:r>
              <a:rPr lang="ru-RU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самостоятельно создают </a:t>
            </a:r>
          </a:p>
          <a:p>
            <a:pPr marL="0" indent="0" algn="l">
              <a:lnSpc>
                <a:spcPts val="1900"/>
              </a:lnSpc>
              <a:buNone/>
            </a:pPr>
            <a:r>
              <a:rPr lang="ru-RU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профессиональный контент</a:t>
            </a:r>
          </a:p>
          <a:p>
            <a:pPr marL="0" indent="0" algn="l">
              <a:lnSpc>
                <a:spcPts val="1900"/>
              </a:lnSpc>
              <a:buNone/>
            </a:pPr>
            <a:endParaRPr lang="ru-RU" sz="2400" dirty="0">
              <a:latin typeface="Arial" panose="020B0604020202020204" pitchFamily="34" charset="0"/>
              <a:ea typeface="Source Sans Pro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900"/>
              </a:lnSpc>
              <a:buNone/>
            </a:pPr>
            <a:r>
              <a:rPr lang="ru-RU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При этом интерес к созданию проявляют </a:t>
            </a:r>
          </a:p>
          <a:p>
            <a:pPr marL="0" indent="0" algn="l">
              <a:lnSpc>
                <a:spcPts val="1900"/>
              </a:lnSpc>
              <a:buNone/>
            </a:pPr>
            <a:r>
              <a:rPr lang="ru-RU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42% опрошенных</a:t>
            </a:r>
          </a:p>
          <a:p>
            <a:pPr marL="0" indent="0" algn="l">
              <a:lnSpc>
                <a:spcPts val="1900"/>
              </a:lnSpc>
              <a:buNone/>
            </a:pPr>
            <a:endParaRPr lang="ru-RU" sz="2400" dirty="0">
              <a:latin typeface="Arial" panose="020B0604020202020204" pitchFamily="34" charset="0"/>
              <a:ea typeface="Source Sans Pro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9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3CA9B9D3-A768-BB5F-2362-FDF980A916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257" t="10164" r="23647" b="9963"/>
          <a:stretch/>
        </p:blipFill>
        <p:spPr>
          <a:xfrm>
            <a:off x="7778648" y="1094424"/>
            <a:ext cx="4402867" cy="3554803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1F2EED8-F121-C18A-23E1-417BFEFD49F8}"/>
              </a:ext>
            </a:extLst>
          </p:cNvPr>
          <p:cNvGrpSpPr/>
          <p:nvPr/>
        </p:nvGrpSpPr>
        <p:grpSpPr>
          <a:xfrm>
            <a:off x="11582302" y="3919541"/>
            <a:ext cx="1494234" cy="390518"/>
            <a:chOff x="6129167" y="7184725"/>
            <a:chExt cx="1494234" cy="390518"/>
          </a:xfrm>
        </p:grpSpPr>
        <p:sp>
          <p:nvSpPr>
            <p:cNvPr id="14" name="Shape 1">
              <a:extLst>
                <a:ext uri="{FF2B5EF4-FFF2-40B4-BE49-F238E27FC236}">
                  <a16:creationId xmlns:a16="http://schemas.microsoft.com/office/drawing/2014/main" id="{20DEF32F-5E40-4B73-C6E7-80AAAA42EA91}"/>
                </a:ext>
              </a:extLst>
            </p:cNvPr>
            <p:cNvSpPr/>
            <p:nvPr/>
          </p:nvSpPr>
          <p:spPr>
            <a:xfrm>
              <a:off x="6129167" y="7184725"/>
              <a:ext cx="148471" cy="148471"/>
            </a:xfrm>
            <a:prstGeom prst="roundRect">
              <a:avLst>
                <a:gd name="adj" fmla="val 12318"/>
              </a:avLst>
            </a:prstGeom>
            <a:solidFill>
              <a:srgbClr val="97B8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Text 2">
              <a:extLst>
                <a:ext uri="{FF2B5EF4-FFF2-40B4-BE49-F238E27FC236}">
                  <a16:creationId xmlns:a16="http://schemas.microsoft.com/office/drawing/2014/main" id="{D4333BE1-CD29-EF51-1F01-053885B74E9E}"/>
                </a:ext>
              </a:extLst>
            </p:cNvPr>
            <p:cNvSpPr/>
            <p:nvPr/>
          </p:nvSpPr>
          <p:spPr>
            <a:xfrm>
              <a:off x="6338598" y="7184725"/>
              <a:ext cx="1099185" cy="1484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50"/>
                </a:lnSpc>
                <a:buNone/>
              </a:pPr>
              <a:r>
                <a:rPr lang="en-US" sz="115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Заинтересованы</a:t>
              </a:r>
              <a:endParaRPr lang="en-US" sz="1150" dirty="0"/>
            </a:p>
          </p:txBody>
        </p:sp>
        <p:sp>
          <p:nvSpPr>
            <p:cNvPr id="16" name="Shape 3">
              <a:extLst>
                <a:ext uri="{FF2B5EF4-FFF2-40B4-BE49-F238E27FC236}">
                  <a16:creationId xmlns:a16="http://schemas.microsoft.com/office/drawing/2014/main" id="{D8C5C27C-25E9-701A-26B7-B6856353BF88}"/>
                </a:ext>
              </a:extLst>
            </p:cNvPr>
            <p:cNvSpPr/>
            <p:nvPr/>
          </p:nvSpPr>
          <p:spPr>
            <a:xfrm>
              <a:off x="6129167" y="7426772"/>
              <a:ext cx="148471" cy="148471"/>
            </a:xfrm>
            <a:prstGeom prst="roundRect">
              <a:avLst>
                <a:gd name="adj" fmla="val 12318"/>
              </a:avLst>
            </a:prstGeom>
            <a:solidFill>
              <a:srgbClr val="97DE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Text 4">
              <a:extLst>
                <a:ext uri="{FF2B5EF4-FFF2-40B4-BE49-F238E27FC236}">
                  <a16:creationId xmlns:a16="http://schemas.microsoft.com/office/drawing/2014/main" id="{ECB2A13F-F085-627F-76A6-CB9E3049E243}"/>
                </a:ext>
              </a:extLst>
            </p:cNvPr>
            <p:cNvSpPr/>
            <p:nvPr/>
          </p:nvSpPr>
          <p:spPr>
            <a:xfrm>
              <a:off x="6338598" y="7426772"/>
              <a:ext cx="1284803" cy="1484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50"/>
                </a:lnSpc>
                <a:buNone/>
              </a:pPr>
              <a:r>
                <a:rPr lang="en-US" sz="115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Не заинтересованы</a:t>
              </a:r>
              <a:endParaRPr lang="en-US" sz="1150" dirty="0"/>
            </a:p>
          </p:txBody>
        </p:sp>
      </p:grp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63C373E-14AD-0202-FD42-40D1E85FFEE6}"/>
              </a:ext>
            </a:extLst>
          </p:cNvPr>
          <p:cNvCxnSpPr>
            <a:cxnSpLocks/>
          </p:cNvCxnSpPr>
          <p:nvPr/>
        </p:nvCxnSpPr>
        <p:spPr>
          <a:xfrm flipV="1">
            <a:off x="5080000" y="2225964"/>
            <a:ext cx="1447855" cy="1197581"/>
          </a:xfrm>
          <a:prstGeom prst="line">
            <a:avLst/>
          </a:prstGeom>
          <a:ln>
            <a:solidFill>
              <a:srgbClr val="97B9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754BCF8-D3D1-E2D7-E288-E0DB84DF3E48}"/>
              </a:ext>
            </a:extLst>
          </p:cNvPr>
          <p:cNvCxnSpPr>
            <a:cxnSpLocks/>
          </p:cNvCxnSpPr>
          <p:nvPr/>
        </p:nvCxnSpPr>
        <p:spPr>
          <a:xfrm>
            <a:off x="6527855" y="2225964"/>
            <a:ext cx="1841696" cy="0"/>
          </a:xfrm>
          <a:prstGeom prst="line">
            <a:avLst/>
          </a:prstGeom>
          <a:ln>
            <a:solidFill>
              <a:srgbClr val="97B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4B3AE676-921E-B167-8A6D-1CC661B2C4EB}"/>
              </a:ext>
            </a:extLst>
          </p:cNvPr>
          <p:cNvSpPr/>
          <p:nvPr/>
        </p:nvSpPr>
        <p:spPr>
          <a:xfrm>
            <a:off x="361130" y="5641298"/>
            <a:ext cx="7989081" cy="2889994"/>
          </a:xfrm>
          <a:prstGeom prst="roundRect">
            <a:avLst>
              <a:gd name="adj" fmla="val 9764"/>
            </a:avLst>
          </a:prstGeom>
          <a:solidFill>
            <a:srgbClr val="73FDD6">
              <a:alpha val="78039"/>
            </a:srgbClr>
          </a:solidFill>
          <a:ln>
            <a:noFill/>
          </a:ln>
          <a:effectLst>
            <a:outerShdw blurRad="453135" dist="210057" dir="13500000" algn="br" rotWithShape="0">
              <a:srgbClr val="73FDD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7459" y="40728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Готовность рассматривать контент как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источник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дохода</a:t>
            </a:r>
            <a:endParaRPr lang="en-US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3608784"/>
            <a:ext cx="7556421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67%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793790" y="4258032"/>
            <a:ext cx="50102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Заинтересованы в монетизации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463635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Большинство врачей готовы рассматривать производство контента как дополнительный </a:t>
            </a:r>
            <a:r>
              <a:rPr lang="en-US" sz="175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источник</a:t>
            </a:r>
            <a:r>
              <a:rPr lang="en-US" sz="1750" dirty="0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E0D6D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дохода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611195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Это показывает высокий потенциал для развития платформ, позволяющих врачам монетизировать свои знания и опыт через создание качественного </a:t>
            </a: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медицинского</a:t>
            </a:r>
            <a:r>
              <a:rPr lang="en-US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контента</a:t>
            </a:r>
            <a:endParaRPr lang="en-US" sz="2400" dirty="0">
              <a:latin typeface="Arial" panose="020B0604020202020204" pitchFamily="34" charset="0"/>
              <a:ea typeface="Source Sans Pro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5305" y="420647"/>
            <a:ext cx="9904214" cy="127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ru-RU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Рейтинг социальных, которыми </a:t>
            </a:r>
          </a:p>
          <a:p>
            <a:pPr marL="0" indent="0" algn="l">
              <a:lnSpc>
                <a:spcPts val="3750"/>
              </a:lnSpc>
              <a:buNone/>
            </a:pPr>
            <a:r>
              <a:rPr lang="ru-RU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пользуются врачи</a:t>
            </a:r>
            <a:endParaRPr lang="en-US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029" y="2298710"/>
            <a:ext cx="9085490" cy="5087852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2230912-29AE-DA45-BF6A-7DF64FA871CB}"/>
              </a:ext>
            </a:extLst>
          </p:cNvPr>
          <p:cNvSpPr/>
          <p:nvPr/>
        </p:nvSpPr>
        <p:spPr>
          <a:xfrm>
            <a:off x="8931560" y="3283106"/>
            <a:ext cx="5910876" cy="1663387"/>
          </a:xfrm>
          <a:prstGeom prst="roundRect">
            <a:avLst>
              <a:gd name="adj" fmla="val 9764"/>
            </a:avLst>
          </a:prstGeom>
          <a:solidFill>
            <a:srgbClr val="73FDD6">
              <a:alpha val="78039"/>
            </a:srgbClr>
          </a:solidFill>
          <a:ln>
            <a:noFill/>
          </a:ln>
          <a:effectLst>
            <a:outerShdw blurRad="453135" dist="210057" dir="13500000" algn="br" rotWithShape="0">
              <a:srgbClr val="73FDD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0B789C63-1B08-76A2-F981-64B904165171}"/>
              </a:ext>
            </a:extLst>
          </p:cNvPr>
          <p:cNvSpPr/>
          <p:nvPr/>
        </p:nvSpPr>
        <p:spPr>
          <a:xfrm>
            <a:off x="9354695" y="3544464"/>
            <a:ext cx="4997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400" dirty="0"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Телеграм и ВКонтакте являются наиболее приоритетными площадками для врачей.</a:t>
            </a:r>
            <a:endParaRPr lang="en-US" sz="2400" dirty="0">
              <a:latin typeface="Arial" panose="020B0604020202020204" pitchFamily="34" charset="0"/>
              <a:ea typeface="Source Sans Pro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1" y="669607"/>
            <a:ext cx="66280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Готовность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переда</a:t>
            </a:r>
            <a:r>
              <a:rPr lang="ru-RU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вать</a:t>
            </a:r>
            <a:r>
              <a:rPr lang="ru-RU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авторски</a:t>
            </a:r>
            <a:r>
              <a:rPr lang="ru-RU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е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прав</a:t>
            </a:r>
            <a:r>
              <a:rPr lang="ru-RU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а </a:t>
            </a:r>
          </a:p>
          <a:p>
            <a:pPr marL="0" indent="0" algn="l">
              <a:buNone/>
            </a:pPr>
            <a:r>
              <a:rPr lang="ru-RU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на созданный контент</a:t>
            </a:r>
            <a:endParaRPr lang="en-US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1719382" y="4210371"/>
            <a:ext cx="3785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Готовы</a:t>
            </a: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endParaRPr lang="ru-RU" sz="2200" b="1" dirty="0">
              <a:solidFill>
                <a:srgbClr val="E0D6DE"/>
              </a:solidFill>
              <a:latin typeface="Montserrat Bold" pitchFamily="34" charset="0"/>
              <a:ea typeface="Montserrat Bold" pitchFamily="34" charset="-122"/>
              <a:cs typeface="Montserrat Bold" pitchFamily="34" charset="-12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передавать</a:t>
            </a: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en-US" sz="22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права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994915" y="4210371"/>
            <a:ext cx="38988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Не </a:t>
            </a:r>
            <a:r>
              <a:rPr lang="en-US" sz="22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готовы</a:t>
            </a: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endParaRPr lang="ru-RU" sz="2200" b="1" dirty="0">
              <a:solidFill>
                <a:srgbClr val="E0D6DE"/>
              </a:solidFill>
              <a:latin typeface="Montserrat Bold" pitchFamily="34" charset="0"/>
              <a:ea typeface="Montserrat Bold" pitchFamily="34" charset="-122"/>
              <a:cs typeface="Montserrat Bold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передавать</a:t>
            </a: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en-US" sz="22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права</a:t>
            </a: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10619541" y="4210371"/>
            <a:ext cx="31137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Зависит</a:t>
            </a: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endParaRPr lang="ru-RU" sz="2200" b="1" dirty="0">
              <a:solidFill>
                <a:srgbClr val="E0D6DE"/>
              </a:solidFill>
              <a:latin typeface="Montserrat Bold" pitchFamily="34" charset="0"/>
              <a:ea typeface="Montserrat Bold" pitchFamily="34" charset="-122"/>
              <a:cs typeface="Montserrat Bold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от</a:t>
            </a:r>
            <a:r>
              <a:rPr lang="en-US" sz="22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условий 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7944326" y="586740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650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5E8F198F-8896-150B-E0AA-203184B3B8A3}"/>
              </a:ext>
            </a:extLst>
          </p:cNvPr>
          <p:cNvSpPr/>
          <p:nvPr/>
        </p:nvSpPr>
        <p:spPr>
          <a:xfrm>
            <a:off x="1719382" y="3461944"/>
            <a:ext cx="297049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ru-RU" sz="585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52</a:t>
            </a:r>
            <a:r>
              <a:rPr lang="en-US" sz="4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%</a:t>
            </a:r>
            <a:endParaRPr lang="en-US" sz="5850" dirty="0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4E29E5E6-3431-7815-1C48-90CEA28D6A74}"/>
              </a:ext>
            </a:extLst>
          </p:cNvPr>
          <p:cNvSpPr/>
          <p:nvPr/>
        </p:nvSpPr>
        <p:spPr>
          <a:xfrm>
            <a:off x="5994915" y="3461944"/>
            <a:ext cx="297049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ru-RU" sz="585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40</a:t>
            </a:r>
            <a:r>
              <a:rPr lang="en-US" sz="4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%</a:t>
            </a:r>
            <a:endParaRPr lang="en-US" sz="5850" dirty="0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3CF1B0A7-B682-4FAC-AF7C-07045EBD14BF}"/>
              </a:ext>
            </a:extLst>
          </p:cNvPr>
          <p:cNvSpPr/>
          <p:nvPr/>
        </p:nvSpPr>
        <p:spPr>
          <a:xfrm>
            <a:off x="10691157" y="3461944"/>
            <a:ext cx="297049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ru-RU" sz="585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8</a:t>
            </a:r>
            <a:r>
              <a:rPr lang="en-US" sz="4400" b="1" dirty="0">
                <a:solidFill>
                  <a:srgbClr val="E0D6DE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%</a:t>
            </a:r>
            <a:endParaRPr lang="en-US" sz="5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9827" y="408384"/>
            <a:ext cx="10334506" cy="464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Знакомство с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нейросетями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endParaRPr lang="ru-RU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  <a:p>
            <a:pPr marL="0" indent="0" algn="l">
              <a:lnSpc>
                <a:spcPts val="3650"/>
              </a:lnSpc>
              <a:buNone/>
            </a:pP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для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создания</a:t>
            </a:r>
            <a:r>
              <a:rPr lang="en-US" sz="3600" b="1" dirty="0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 </a:t>
            </a:r>
            <a:r>
              <a:rPr lang="en-US" sz="3600" b="1" dirty="0" err="1">
                <a:solidFill>
                  <a:srgbClr val="73FDD6"/>
                </a:solidFill>
                <a:latin typeface="Montserrat Bold" pitchFamily="34" charset="0"/>
                <a:ea typeface="Montserrat Bold" pitchFamily="34" charset="-122"/>
              </a:rPr>
              <a:t>контента</a:t>
            </a:r>
            <a:endParaRPr lang="en-US" sz="3600" b="1" dirty="0">
              <a:solidFill>
                <a:srgbClr val="73FDD6"/>
              </a:solidFill>
              <a:latin typeface="Montserrat Bold" pitchFamily="34" charset="0"/>
              <a:ea typeface="Montserrat Bold" pitchFamily="34" charset="-122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l="25667" t="7230" r="22527" b="10496"/>
          <a:stretch/>
        </p:blipFill>
        <p:spPr>
          <a:xfrm>
            <a:off x="2033399" y="2090721"/>
            <a:ext cx="5492994" cy="477014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B1B8F29-E287-24B9-5B4B-D2B6AF65309A}"/>
              </a:ext>
            </a:extLst>
          </p:cNvPr>
          <p:cNvGrpSpPr/>
          <p:nvPr/>
        </p:nvGrpSpPr>
        <p:grpSpPr>
          <a:xfrm>
            <a:off x="799083" y="7022477"/>
            <a:ext cx="1872496" cy="628346"/>
            <a:chOff x="3567351" y="2048113"/>
            <a:chExt cx="1872496" cy="628346"/>
          </a:xfrm>
        </p:grpSpPr>
        <p:sp>
          <p:nvSpPr>
            <p:cNvPr id="4" name="Shape 1"/>
            <p:cNvSpPr/>
            <p:nvPr/>
          </p:nvSpPr>
          <p:spPr>
            <a:xfrm>
              <a:off x="3567351" y="2048113"/>
              <a:ext cx="148471" cy="148471"/>
            </a:xfrm>
            <a:prstGeom prst="roundRect">
              <a:avLst>
                <a:gd name="adj" fmla="val 12318"/>
              </a:avLst>
            </a:prstGeom>
            <a:solidFill>
              <a:srgbClr val="97B8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 2"/>
            <p:cNvSpPr/>
            <p:nvPr/>
          </p:nvSpPr>
          <p:spPr>
            <a:xfrm>
              <a:off x="3776782" y="2048113"/>
              <a:ext cx="1583174" cy="1484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50"/>
                </a:lnSpc>
                <a:buNone/>
              </a:pPr>
              <a:r>
                <a:rPr lang="en-US" sz="115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Знают, но не пробовали</a:t>
              </a:r>
              <a:endParaRPr lang="en-US" sz="1150" dirty="0"/>
            </a:p>
          </p:txBody>
        </p:sp>
        <p:sp>
          <p:nvSpPr>
            <p:cNvPr id="6" name="Shape 3"/>
            <p:cNvSpPr/>
            <p:nvPr/>
          </p:nvSpPr>
          <p:spPr>
            <a:xfrm>
              <a:off x="3567351" y="2301610"/>
              <a:ext cx="148471" cy="148471"/>
            </a:xfrm>
            <a:prstGeom prst="roundRect">
              <a:avLst>
                <a:gd name="adj" fmla="val 12318"/>
              </a:avLst>
            </a:prstGeom>
            <a:solidFill>
              <a:srgbClr val="9C97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 4"/>
            <p:cNvSpPr/>
            <p:nvPr/>
          </p:nvSpPr>
          <p:spPr>
            <a:xfrm>
              <a:off x="3776782" y="2301610"/>
              <a:ext cx="797481" cy="1484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50"/>
                </a:lnSpc>
                <a:buNone/>
              </a:pPr>
              <a:r>
                <a:rPr lang="en-US" sz="115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Не слышали</a:t>
              </a:r>
              <a:endParaRPr lang="en-US" sz="115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3567351" y="2527988"/>
              <a:ext cx="148471" cy="148471"/>
            </a:xfrm>
            <a:prstGeom prst="roundRect">
              <a:avLst>
                <a:gd name="adj" fmla="val 12318"/>
              </a:avLst>
            </a:prstGeom>
            <a:solidFill>
              <a:srgbClr val="97DE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Text 6"/>
            <p:cNvSpPr/>
            <p:nvPr/>
          </p:nvSpPr>
          <p:spPr>
            <a:xfrm>
              <a:off x="3776782" y="2527988"/>
              <a:ext cx="1663065" cy="1484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50"/>
                </a:lnSpc>
                <a:buNone/>
              </a:pPr>
              <a:r>
                <a:rPr lang="en-US" sz="115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Пробовали использовать</a:t>
              </a:r>
              <a:endParaRPr lang="en-US" sz="1150" dirty="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6897C08-8BE5-55FF-83BC-EB056A59FAB6}"/>
              </a:ext>
            </a:extLst>
          </p:cNvPr>
          <p:cNvGrpSpPr/>
          <p:nvPr/>
        </p:nvGrpSpPr>
        <p:grpSpPr>
          <a:xfrm>
            <a:off x="7997206" y="1728568"/>
            <a:ext cx="3994881" cy="1610120"/>
            <a:chOff x="6897454" y="1776396"/>
            <a:chExt cx="3994881" cy="1610120"/>
          </a:xfrm>
        </p:grpSpPr>
        <p:sp>
          <p:nvSpPr>
            <p:cNvPr id="14" name="Text 3">
              <a:extLst>
                <a:ext uri="{FF2B5EF4-FFF2-40B4-BE49-F238E27FC236}">
                  <a16:creationId xmlns:a16="http://schemas.microsoft.com/office/drawing/2014/main" id="{8ACDD6EC-F654-E6B3-987F-DC768EBBA6E1}"/>
                </a:ext>
              </a:extLst>
            </p:cNvPr>
            <p:cNvSpPr/>
            <p:nvPr/>
          </p:nvSpPr>
          <p:spPr>
            <a:xfrm>
              <a:off x="7149822" y="1776396"/>
              <a:ext cx="3704511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000" dirty="0">
                  <a:solidFill>
                    <a:srgbClr val="97B9FF"/>
                  </a:solidFill>
                  <a:latin typeface="Source Sans Pro" pitchFamily="34" charset="0"/>
                  <a:ea typeface="Source Sans Pro" pitchFamily="34" charset="-122"/>
                </a:rPr>
                <a:t>Знают, но </a:t>
              </a:r>
              <a:r>
                <a:rPr lang="en-US" sz="2000" dirty="0" err="1">
                  <a:solidFill>
                    <a:srgbClr val="97B9FF"/>
                  </a:solidFill>
                  <a:latin typeface="Source Sans Pro" pitchFamily="34" charset="0"/>
                  <a:ea typeface="Source Sans Pro" pitchFamily="34" charset="-122"/>
                </a:rPr>
                <a:t>не</a:t>
              </a:r>
              <a:r>
                <a:rPr lang="en-US" sz="2000" dirty="0">
                  <a:solidFill>
                    <a:srgbClr val="97B9FF"/>
                  </a:solidFill>
                  <a:latin typeface="Source Sans Pro" pitchFamily="34" charset="0"/>
                  <a:ea typeface="Source Sans Pro" pitchFamily="34" charset="-122"/>
                </a:rPr>
                <a:t> </a:t>
              </a:r>
              <a:r>
                <a:rPr lang="en-US" sz="2000" dirty="0" err="1">
                  <a:solidFill>
                    <a:srgbClr val="97B9FF"/>
                  </a:solidFill>
                  <a:latin typeface="Source Sans Pro" pitchFamily="34" charset="0"/>
                  <a:ea typeface="Source Sans Pro" pitchFamily="34" charset="-122"/>
                </a:rPr>
                <a:t>пробовали</a:t>
              </a:r>
              <a:endParaRPr lang="en-US" sz="2000" dirty="0">
                <a:solidFill>
                  <a:srgbClr val="97B9FF"/>
                </a:solidFill>
                <a:latin typeface="Source Sans Pro" pitchFamily="34" charset="0"/>
                <a:ea typeface="Source Sans Pro" pitchFamily="34" charset="-122"/>
              </a:endParaRPr>
            </a:p>
          </p:txBody>
        </p:sp>
        <p:sp>
          <p:nvSpPr>
            <p:cNvPr id="15" name="Text 4">
              <a:extLst>
                <a:ext uri="{FF2B5EF4-FFF2-40B4-BE49-F238E27FC236}">
                  <a16:creationId xmlns:a16="http://schemas.microsoft.com/office/drawing/2014/main" id="{2FD86980-74BD-BD66-14BB-A31B78811BE6}"/>
                </a:ext>
              </a:extLst>
            </p:cNvPr>
            <p:cNvSpPr/>
            <p:nvPr/>
          </p:nvSpPr>
          <p:spPr>
            <a:xfrm>
              <a:off x="6914219" y="2166113"/>
              <a:ext cx="3978116" cy="122040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4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Из врачей, которые осведомлены о существовании нейросетей, но еще не имели опыта их использования, значительная </a:t>
              </a:r>
              <a:r>
                <a:rPr lang="en-US" sz="14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часть</a:t>
              </a:r>
              <a:r>
                <a:rPr lang="en-US" sz="14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  <a:highlight>
                    <a:srgbClr val="000000"/>
                  </a:highlight>
                  <a:latin typeface="Source Sans Pro" pitchFamily="34" charset="0"/>
                  <a:ea typeface="Source Sans Pro" pitchFamily="34" charset="-122"/>
                </a:rPr>
                <a:t>(60%) </a:t>
              </a:r>
              <a:r>
                <a:rPr lang="en-US" sz="14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демонстрирует интерес к началу работы с AI-инструментами.</a:t>
              </a:r>
              <a:endParaRPr lang="en-US" sz="1400" dirty="0"/>
            </a:p>
          </p:txBody>
        </p:sp>
        <p:sp>
          <p:nvSpPr>
            <p:cNvPr id="20" name="Shape 1">
              <a:extLst>
                <a:ext uri="{FF2B5EF4-FFF2-40B4-BE49-F238E27FC236}">
                  <a16:creationId xmlns:a16="http://schemas.microsoft.com/office/drawing/2014/main" id="{8A108DAD-3200-D850-0357-D4D7EB2B3926}"/>
                </a:ext>
              </a:extLst>
            </p:cNvPr>
            <p:cNvSpPr/>
            <p:nvPr/>
          </p:nvSpPr>
          <p:spPr>
            <a:xfrm>
              <a:off x="6897454" y="1894114"/>
              <a:ext cx="148471" cy="148471"/>
            </a:xfrm>
            <a:prstGeom prst="roundRect">
              <a:avLst>
                <a:gd name="adj" fmla="val 12318"/>
              </a:avLst>
            </a:prstGeom>
            <a:solidFill>
              <a:srgbClr val="97B8FF"/>
            </a:solidFill>
            <a:ln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F490877-0A08-4D9A-EAE3-BC6BFF7010B1}"/>
              </a:ext>
            </a:extLst>
          </p:cNvPr>
          <p:cNvGrpSpPr/>
          <p:nvPr/>
        </p:nvGrpSpPr>
        <p:grpSpPr>
          <a:xfrm>
            <a:off x="7997205" y="3790842"/>
            <a:ext cx="4236624" cy="1467783"/>
            <a:chOff x="6897453" y="3838670"/>
            <a:chExt cx="4236624" cy="1467783"/>
          </a:xfrm>
        </p:grpSpPr>
        <p:sp>
          <p:nvSpPr>
            <p:cNvPr id="16" name="Text 5">
              <a:extLst>
                <a:ext uri="{FF2B5EF4-FFF2-40B4-BE49-F238E27FC236}">
                  <a16:creationId xmlns:a16="http://schemas.microsoft.com/office/drawing/2014/main" id="{8B69F69B-DE69-08E6-AC41-9EE0739C6142}"/>
                </a:ext>
              </a:extLst>
            </p:cNvPr>
            <p:cNvSpPr/>
            <p:nvPr/>
          </p:nvSpPr>
          <p:spPr>
            <a:xfrm>
              <a:off x="7155961" y="3838670"/>
              <a:ext cx="3978116" cy="7086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000" dirty="0">
                  <a:solidFill>
                    <a:srgbClr val="9C97FF"/>
                  </a:solidFill>
                  <a:latin typeface="Source Sans Pro" pitchFamily="34" charset="0"/>
                  <a:ea typeface="Source Sans Pro" pitchFamily="34" charset="-122"/>
                </a:rPr>
                <a:t>Не слышали </a:t>
              </a:r>
              <a:r>
                <a:rPr lang="en-US" sz="2000" dirty="0" err="1">
                  <a:solidFill>
                    <a:srgbClr val="9C97FF"/>
                  </a:solidFill>
                  <a:latin typeface="Source Sans Pro" pitchFamily="34" charset="0"/>
                  <a:ea typeface="Source Sans Pro" pitchFamily="34" charset="-122"/>
                </a:rPr>
                <a:t>о</a:t>
              </a:r>
              <a:r>
                <a:rPr lang="en-US" sz="2000" dirty="0">
                  <a:solidFill>
                    <a:srgbClr val="9C97FF"/>
                  </a:solidFill>
                  <a:latin typeface="Source Sans Pro" pitchFamily="34" charset="0"/>
                  <a:ea typeface="Source Sans Pro" pitchFamily="34" charset="-122"/>
                </a:rPr>
                <a:t> нейросетях</a:t>
              </a:r>
            </a:p>
          </p:txBody>
        </p:sp>
        <p:sp>
          <p:nvSpPr>
            <p:cNvPr id="17" name="Text 6">
              <a:extLst>
                <a:ext uri="{FF2B5EF4-FFF2-40B4-BE49-F238E27FC236}">
                  <a16:creationId xmlns:a16="http://schemas.microsoft.com/office/drawing/2014/main" id="{77BF1866-D5C6-99EB-DD4A-3C1684720340}"/>
                </a:ext>
              </a:extLst>
            </p:cNvPr>
            <p:cNvSpPr/>
            <p:nvPr/>
          </p:nvSpPr>
          <p:spPr>
            <a:xfrm>
              <a:off x="6897453" y="4193000"/>
              <a:ext cx="3978116" cy="111345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sz="14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</a:rPr>
                <a:t>Среди медицинских специалистов, ранее не знакомых с технологиями искусственного интеллекта, лишь </a:t>
              </a:r>
              <a:r>
                <a:rPr lang="en-US" sz="14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</a:rPr>
                <a:t>четверть</a:t>
              </a:r>
              <a:r>
                <a:rPr lang="en-US" sz="14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  <a:latin typeface="Source Sans Pro" pitchFamily="34" charset="0"/>
                  <a:ea typeface="Source Sans Pro" pitchFamily="34" charset="-122"/>
                </a:rPr>
                <a:t>(25%) </a:t>
              </a:r>
              <a:r>
                <a:rPr lang="en-US" sz="14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</a:rPr>
                <a:t>проявляет готовность к их использованию после первичного ознакомления с </a:t>
              </a:r>
              <a:r>
                <a:rPr lang="en-US" sz="1400" dirty="0" err="1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</a:rPr>
                <a:t>возможностями</a:t>
              </a:r>
              <a:r>
                <a:rPr lang="en-US" sz="1400" dirty="0">
                  <a:solidFill>
                    <a:srgbClr val="E0D6DE"/>
                  </a:solidFill>
                  <a:latin typeface="Source Sans Pro" pitchFamily="34" charset="0"/>
                  <a:ea typeface="Source Sans Pro" pitchFamily="34" charset="-122"/>
                </a:rPr>
                <a:t>.</a:t>
              </a:r>
            </a:p>
          </p:txBody>
        </p:sp>
        <p:sp>
          <p:nvSpPr>
            <p:cNvPr id="22" name="Shape 3">
              <a:extLst>
                <a:ext uri="{FF2B5EF4-FFF2-40B4-BE49-F238E27FC236}">
                  <a16:creationId xmlns:a16="http://schemas.microsoft.com/office/drawing/2014/main" id="{82E5FEEE-3D7A-EBF9-DDD2-E5E8A23791F7}"/>
                </a:ext>
              </a:extLst>
            </p:cNvPr>
            <p:cNvSpPr/>
            <p:nvPr/>
          </p:nvSpPr>
          <p:spPr>
            <a:xfrm>
              <a:off x="6914219" y="3946410"/>
              <a:ext cx="148471" cy="148471"/>
            </a:xfrm>
            <a:prstGeom prst="roundRect">
              <a:avLst>
                <a:gd name="adj" fmla="val 12318"/>
              </a:avLst>
            </a:prstGeom>
            <a:solidFill>
              <a:srgbClr val="9C97FF"/>
            </a:solidFill>
            <a:ln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262A8B3-5E1E-AF41-38B4-5E26AFA7415A}"/>
              </a:ext>
            </a:extLst>
          </p:cNvPr>
          <p:cNvGrpSpPr/>
          <p:nvPr/>
        </p:nvGrpSpPr>
        <p:grpSpPr>
          <a:xfrm>
            <a:off x="7975969" y="5935181"/>
            <a:ext cx="3978116" cy="1768297"/>
            <a:chOff x="6876217" y="5983009"/>
            <a:chExt cx="3978116" cy="1768297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75AE379B-3766-A401-42C4-688B000FC0C6}"/>
                </a:ext>
              </a:extLst>
            </p:cNvPr>
            <p:cNvGrpSpPr/>
            <p:nvPr/>
          </p:nvGrpSpPr>
          <p:grpSpPr>
            <a:xfrm>
              <a:off x="6876217" y="5983009"/>
              <a:ext cx="3978116" cy="1768297"/>
              <a:chOff x="7233575" y="2130726"/>
              <a:chExt cx="3978116" cy="1768297"/>
            </a:xfrm>
          </p:grpSpPr>
          <p:sp>
            <p:nvSpPr>
              <p:cNvPr id="12" name="Text 1">
                <a:extLst>
                  <a:ext uri="{FF2B5EF4-FFF2-40B4-BE49-F238E27FC236}">
                    <a16:creationId xmlns:a16="http://schemas.microsoft.com/office/drawing/2014/main" id="{B979810C-B6C7-6C06-4D2A-C1DFBC7E4DAF}"/>
                  </a:ext>
                </a:extLst>
              </p:cNvPr>
              <p:cNvSpPr/>
              <p:nvPr/>
            </p:nvSpPr>
            <p:spPr>
              <a:xfrm>
                <a:off x="7475248" y="2130726"/>
                <a:ext cx="2835235" cy="35433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sz="2000" dirty="0">
                    <a:solidFill>
                      <a:srgbClr val="97DEFF"/>
                    </a:solidFill>
                    <a:latin typeface="Source Sans Pro" pitchFamily="34" charset="0"/>
                    <a:ea typeface="Source Sans Pro" pitchFamily="34" charset="-122"/>
                  </a:rPr>
                  <a:t>П</a:t>
                </a:r>
                <a:r>
                  <a:rPr lang="en-US" sz="2000" dirty="0" err="1">
                    <a:solidFill>
                      <a:srgbClr val="97DEFF"/>
                    </a:solidFill>
                    <a:latin typeface="Source Sans Pro" pitchFamily="34" charset="0"/>
                    <a:ea typeface="Source Sans Pro" pitchFamily="34" charset="-122"/>
                  </a:rPr>
                  <a:t>робовали</a:t>
                </a:r>
                <a:r>
                  <a:rPr lang="en-US" sz="2000" dirty="0">
                    <a:solidFill>
                      <a:srgbClr val="97DEFF"/>
                    </a:solidFill>
                    <a:latin typeface="Source Sans Pro" pitchFamily="34" charset="0"/>
                    <a:ea typeface="Source Sans Pro" pitchFamily="34" charset="-122"/>
                  </a:rPr>
                  <a:t> AI</a:t>
                </a:r>
              </a:p>
            </p:txBody>
          </p:sp>
          <p:sp>
            <p:nvSpPr>
              <p:cNvPr id="13" name="Text 2">
                <a:extLst>
                  <a:ext uri="{FF2B5EF4-FFF2-40B4-BE49-F238E27FC236}">
                    <a16:creationId xmlns:a16="http://schemas.microsoft.com/office/drawing/2014/main" id="{2F2C78A2-3B9A-8FD4-578B-DB7D26635C7A}"/>
                  </a:ext>
                </a:extLst>
              </p:cNvPr>
              <p:cNvSpPr/>
              <p:nvPr/>
            </p:nvSpPr>
            <p:spPr>
              <a:xfrm>
                <a:off x="7233575" y="2496093"/>
                <a:ext cx="3978116" cy="140293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buNone/>
                </a:pPr>
                <a:r>
                  <a:rPr lang="en-US" sz="1400" dirty="0">
                    <a:solidFill>
                      <a:srgbClr val="E0D6DE"/>
                    </a:solidFill>
                    <a:latin typeface="Source Sans Pro" pitchFamily="34" charset="0"/>
                    <a:ea typeface="Source Sans Pro" pitchFamily="34" charset="-122"/>
                    <a:cs typeface="Source Sans Pro" pitchFamily="34" charset="-120"/>
                  </a:rPr>
                  <a:t>Среди врачей, уже имеющих практический опыт работы с нейросетями, подавляющее большинство </a:t>
                </a:r>
                <a:r>
                  <a:rPr lang="en-US" sz="1400" b="1" dirty="0">
                    <a:solidFill>
                      <a:schemeClr val="bg1"/>
                    </a:solidFill>
                    <a:latin typeface="Source Sans Pro" pitchFamily="34" charset="0"/>
                    <a:ea typeface="Source Sans Pro" pitchFamily="34" charset="-122"/>
                  </a:rPr>
                  <a:t>(85%)</a:t>
                </a:r>
                <a:r>
                  <a:rPr lang="en-US" sz="1400" b="1" dirty="0">
                    <a:solidFill>
                      <a:srgbClr val="AEB4F1"/>
                    </a:solidFill>
                    <a:latin typeface="Source Sans Pro" pitchFamily="34" charset="0"/>
                    <a:ea typeface="Source Sans Pro" pitchFamily="34" charset="-122"/>
                  </a:rPr>
                  <a:t> </a:t>
                </a:r>
                <a:r>
                  <a:rPr lang="en-US" sz="1400" dirty="0" err="1">
                    <a:solidFill>
                      <a:srgbClr val="E0D6DE"/>
                    </a:solidFill>
                    <a:latin typeface="Source Sans Pro" pitchFamily="34" charset="0"/>
                    <a:ea typeface="Source Sans Pro" pitchFamily="34" charset="-122"/>
                    <a:cs typeface="Source Sans Pro" pitchFamily="34" charset="-120"/>
                  </a:rPr>
                  <a:t>выражают</a:t>
                </a:r>
                <a:r>
                  <a:rPr lang="en-US" sz="1400" dirty="0">
                    <a:solidFill>
                      <a:srgbClr val="E0D6DE"/>
                    </a:solidFill>
                    <a:latin typeface="Source Sans Pro" pitchFamily="34" charset="0"/>
                    <a:ea typeface="Source Sans Pro" pitchFamily="34" charset="-122"/>
                    <a:cs typeface="Source Sans Pro" pitchFamily="34" charset="-120"/>
                  </a:rPr>
                  <a:t> готовность продолжать их применение для создания медицинского контента.</a:t>
                </a:r>
                <a:endParaRPr lang="en-US" sz="1400" dirty="0"/>
              </a:p>
            </p:txBody>
          </p:sp>
        </p:grpSp>
        <p:sp>
          <p:nvSpPr>
            <p:cNvPr id="24" name="Shape 5">
              <a:extLst>
                <a:ext uri="{FF2B5EF4-FFF2-40B4-BE49-F238E27FC236}">
                  <a16:creationId xmlns:a16="http://schemas.microsoft.com/office/drawing/2014/main" id="{933FC67A-DB53-BC5F-16DE-154FB45BA86D}"/>
                </a:ext>
              </a:extLst>
            </p:cNvPr>
            <p:cNvSpPr/>
            <p:nvPr/>
          </p:nvSpPr>
          <p:spPr>
            <a:xfrm>
              <a:off x="6897453" y="6085938"/>
              <a:ext cx="148471" cy="148471"/>
            </a:xfrm>
            <a:prstGeom prst="roundRect">
              <a:avLst>
                <a:gd name="adj" fmla="val 12318"/>
              </a:avLst>
            </a:prstGeom>
            <a:solidFill>
              <a:srgbClr val="97DEFF"/>
            </a:solidFill>
            <a:ln/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1305</Words>
  <Application>Microsoft Macintosh PowerPoint</Application>
  <PresentationFormat>Произвольный</PresentationFormat>
  <Paragraphs>282</Paragraphs>
  <Slides>27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Montserrat</vt:lpstr>
      <vt:lpstr>Source Sans Pro</vt:lpstr>
      <vt:lpstr>Arial</vt:lpstr>
      <vt:lpstr>Montserrat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Фионова Ирина Александровна</cp:lastModifiedBy>
  <cp:revision>12</cp:revision>
  <dcterms:created xsi:type="dcterms:W3CDTF">2025-04-14T09:27:40Z</dcterms:created>
  <dcterms:modified xsi:type="dcterms:W3CDTF">2025-04-22T09:53:02Z</dcterms:modified>
</cp:coreProperties>
</file>